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285" r:id="rId2"/>
    <p:sldId id="1191" r:id="rId3"/>
    <p:sldId id="1175" r:id="rId4"/>
    <p:sldId id="1192" r:id="rId5"/>
    <p:sldId id="1193" r:id="rId6"/>
    <p:sldId id="1194" r:id="rId7"/>
    <p:sldId id="1195" r:id="rId8"/>
    <p:sldId id="1196" r:id="rId9"/>
    <p:sldId id="1197" r:id="rId10"/>
    <p:sldId id="1198" r:id="rId11"/>
    <p:sldId id="1199" r:id="rId12"/>
    <p:sldId id="1200" r:id="rId13"/>
    <p:sldId id="1201" r:id="rId14"/>
    <p:sldId id="1202" r:id="rId15"/>
    <p:sldId id="1203" r:id="rId16"/>
    <p:sldId id="1204" r:id="rId17"/>
    <p:sldId id="1205" r:id="rId18"/>
    <p:sldId id="1206" r:id="rId19"/>
    <p:sldId id="1207" r:id="rId20"/>
    <p:sldId id="1208" r:id="rId21"/>
    <p:sldId id="1209" r:id="rId22"/>
  </p:sldIdLst>
  <p:sldSz cx="12192000" cy="6858000"/>
  <p:notesSz cx="6797675" cy="99282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9B589E2-3AFC-46FC-9F8B-8EA2B2628166}">
          <p14:sldIdLst>
            <p14:sldId id="285"/>
            <p14:sldId id="1191"/>
            <p14:sldId id="1175"/>
            <p14:sldId id="1192"/>
            <p14:sldId id="1193"/>
            <p14:sldId id="1194"/>
            <p14:sldId id="1195"/>
            <p14:sldId id="1196"/>
            <p14:sldId id="1197"/>
            <p14:sldId id="1198"/>
            <p14:sldId id="1199"/>
            <p14:sldId id="1200"/>
            <p14:sldId id="1201"/>
            <p14:sldId id="1202"/>
            <p14:sldId id="1203"/>
            <p14:sldId id="1204"/>
            <p14:sldId id="1205"/>
            <p14:sldId id="1206"/>
            <p14:sldId id="1207"/>
            <p14:sldId id="1208"/>
            <p14:sldId id="120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gxikun" initials="j" lastIdx="3" clrIdx="0">
    <p:extLst>
      <p:ext uri="{19B8F6BF-5375-455C-9EA6-DF929625EA0E}">
        <p15:presenceInfo xmlns:p15="http://schemas.microsoft.com/office/powerpoint/2012/main" userId="bfe37c5d05aa526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0C15"/>
    <a:srgbClr val="7E2520"/>
    <a:srgbClr val="8E3B37"/>
    <a:srgbClr val="7D211A"/>
    <a:srgbClr val="7B1F1D"/>
    <a:srgbClr val="F1F2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59" autoAdjust="0"/>
    <p:restoredTop sz="67539" autoAdjust="0"/>
  </p:normalViewPr>
  <p:slideViewPr>
    <p:cSldViewPr snapToGrid="0">
      <p:cViewPr varScale="1">
        <p:scale>
          <a:sx n="76" d="100"/>
          <a:sy n="76" d="100"/>
        </p:scale>
        <p:origin x="2232" y="90"/>
      </p:cViewPr>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91" d="100"/>
          <a:sy n="91" d="100"/>
        </p:scale>
        <p:origin x="415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F68AB1A7-36EB-4A15-8569-8B385C29D22A}" type="datetimeFigureOut">
              <a:rPr lang="zh-CN" altLang="en-US" smtClean="0"/>
              <a:t>2022/7/20</a:t>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A25D9BC1-8759-464C-BF58-D2230E3963E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9B51149F-94D7-437C-8F70-08C388688B36}" type="datetimeFigureOut">
              <a:rPr lang="zh-CN" altLang="en-US" smtClean="0"/>
              <a:t>2022/7/20</a:t>
            </a:fld>
            <a:endParaRPr lang="zh-CN" altLang="en-US"/>
          </a:p>
        </p:txBody>
      </p:sp>
      <p:sp>
        <p:nvSpPr>
          <p:cNvPr id="4" name="幻灯片图像占位符 3"/>
          <p:cNvSpPr>
            <a:spLocks noGrp="1" noRot="1" noChangeAspect="1"/>
          </p:cNvSpPr>
          <p:nvPr>
            <p:ph type="sldImg" idx="2"/>
          </p:nvPr>
        </p:nvSpPr>
        <p:spPr>
          <a:xfrm>
            <a:off x="422275" y="12541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A4436607-4A05-45D0-9BAE-9C795E5CB43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a:t>
            </a:fld>
            <a:endParaRPr lang="zh-CN" altLang="en-US"/>
          </a:p>
        </p:txBody>
      </p:sp>
    </p:spTree>
    <p:extLst>
      <p:ext uri="{BB962C8B-B14F-4D97-AF65-F5344CB8AC3E}">
        <p14:creationId xmlns:p14="http://schemas.microsoft.com/office/powerpoint/2010/main" val="1164870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入口端，消息调度器根据调度策略将接收到的消息调度到适当的消息队列，例如无状态服务的负载均衡，或有状态服务的特定队列。在出口端，消息转发器从消息队列中获取传出消息，并将它们发送到各自的目的地。</a:t>
            </a:r>
          </a:p>
          <a:p>
            <a:br>
              <a:rPr lang="zh-CN" altLang="en-US" dirty="0"/>
            </a:b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由两个生产者</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消费者环形缓冲区组成，分别称为接收</a:t>
            </a:r>
            <a:r>
              <a:rPr lang="en-US" altLang="zh-CN" sz="1200" b="0" i="0" kern="1200" dirty="0">
                <a:solidFill>
                  <a:schemeClr val="tx1"/>
                </a:solidFill>
                <a:effectLst/>
                <a:latin typeface="+mn-lt"/>
                <a:ea typeface="+mn-ea"/>
                <a:cs typeface="+mn-cs"/>
              </a:rPr>
              <a:t>(RX)</a:t>
            </a:r>
            <a:r>
              <a:rPr lang="zh-CN" altLang="en-US" sz="1200" b="0" i="0" kern="1200" dirty="0">
                <a:solidFill>
                  <a:schemeClr val="tx1"/>
                </a:solidFill>
                <a:effectLst/>
                <a:latin typeface="+mn-lt"/>
                <a:ea typeface="+mn-ea"/>
                <a:cs typeface="+mn-cs"/>
              </a:rPr>
              <a:t>和发送</a:t>
            </a:r>
            <a:r>
              <a:rPr lang="en-US" altLang="zh-CN" sz="1200" b="0" i="0" kern="1200" dirty="0">
                <a:solidFill>
                  <a:schemeClr val="tx1"/>
                </a:solidFill>
                <a:effectLst/>
                <a:latin typeface="+mn-lt"/>
                <a:ea typeface="+mn-ea"/>
                <a:cs typeface="+mn-cs"/>
              </a:rPr>
              <a:t>(TX)</a:t>
            </a:r>
            <a:r>
              <a:rPr lang="zh-CN" altLang="en-US" sz="1200" b="0" i="0" kern="1200" dirty="0">
                <a:solidFill>
                  <a:schemeClr val="tx1"/>
                </a:solidFill>
                <a:effectLst/>
                <a:latin typeface="+mn-lt"/>
                <a:ea typeface="+mn-ea"/>
                <a:cs typeface="+mn-cs"/>
              </a:rPr>
              <a:t>队列，以及它们各自用于生产者</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消费者同步的通知和完成寄存器。</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及其状态寄存器位于加速器的本地内存中。因此，将加速器上的</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操作排队的延迟正好是加速器本地内存访问的延迟，这对于降低加速器端</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的开销非常重要。</a:t>
            </a:r>
          </a:p>
          <a:p>
            <a:endParaRPr lang="en-US" altLang="zh-CN" dirty="0"/>
          </a:p>
          <a:p>
            <a:r>
              <a:rPr lang="zh-CN" altLang="en-US" dirty="0"/>
              <a:t>远程消息队列管理器是在加速器内存中维护多队列的关键。它在</a:t>
            </a:r>
            <a:r>
              <a:rPr lang="en-US" altLang="zh-CN" dirty="0"/>
              <a:t>SNIC</a:t>
            </a:r>
            <a:r>
              <a:rPr lang="zh-CN" altLang="en-US" dirty="0"/>
              <a:t>上运行，并使用单边</a:t>
            </a:r>
            <a:r>
              <a:rPr lang="en-US" altLang="zh-CN" dirty="0"/>
              <a:t>RDMA</a:t>
            </a:r>
            <a:r>
              <a:rPr lang="zh-CN" altLang="en-US" dirty="0"/>
              <a:t>来访问加速器中的</a:t>
            </a:r>
            <a:r>
              <a:rPr lang="en-US" altLang="zh-CN" dirty="0" err="1"/>
              <a:t>mQueue</a:t>
            </a:r>
            <a:r>
              <a:rPr lang="zh-CN" altLang="en-US" dirty="0"/>
              <a:t>。</a:t>
            </a:r>
            <a:r>
              <a:rPr lang="en-US" altLang="zh-CN" dirty="0"/>
              <a:t>RDMA</a:t>
            </a:r>
            <a:r>
              <a:rPr lang="zh-CN" altLang="en-US" dirty="0"/>
              <a:t>的使用使</a:t>
            </a:r>
            <a:r>
              <a:rPr lang="en-US" altLang="zh-CN" dirty="0"/>
              <a:t>Lynx</a:t>
            </a:r>
            <a:r>
              <a:rPr lang="zh-CN" altLang="en-US" dirty="0"/>
              <a:t>能够维护与加速器无关的接口。</a:t>
            </a:r>
            <a:r>
              <a:rPr lang="en-US" altLang="zh-CN" dirty="0"/>
              <a:t>Lynx</a:t>
            </a:r>
            <a:r>
              <a:rPr lang="zh-CN" altLang="en-US" dirty="0"/>
              <a:t>只依赖</a:t>
            </a:r>
            <a:r>
              <a:rPr lang="en-US" altLang="zh-CN" dirty="0"/>
              <a:t>NIC</a:t>
            </a:r>
            <a:r>
              <a:rPr lang="zh-CN" altLang="en-US" dirty="0"/>
              <a:t>的</a:t>
            </a:r>
            <a:r>
              <a:rPr lang="en-US" altLang="zh-CN" dirty="0"/>
              <a:t>RDMA</a:t>
            </a:r>
            <a:r>
              <a:rPr lang="zh-CN" altLang="en-US" dirty="0"/>
              <a:t>引擎，以及从另一个</a:t>
            </a:r>
            <a:r>
              <a:rPr lang="en-US" altLang="zh-CN" dirty="0"/>
              <a:t>PCIe</a:t>
            </a:r>
            <a:r>
              <a:rPr lang="zh-CN" altLang="en-US" dirty="0"/>
              <a:t>对等体访问加速器内存的能力，即对等</a:t>
            </a:r>
            <a:r>
              <a:rPr lang="en-US" altLang="zh-CN" dirty="0"/>
              <a:t>DMA</a:t>
            </a:r>
            <a:r>
              <a:rPr lang="zh-CN" altLang="en-US" dirty="0"/>
              <a:t>。此外，</a:t>
            </a:r>
            <a:r>
              <a:rPr lang="en-US" altLang="zh-CN" dirty="0"/>
              <a:t>RDMA</a:t>
            </a:r>
            <a:r>
              <a:rPr lang="zh-CN" altLang="en-US" dirty="0"/>
              <a:t>的使用使</a:t>
            </a:r>
            <a:r>
              <a:rPr lang="en-US" altLang="zh-CN" dirty="0"/>
              <a:t>Lynx</a:t>
            </a:r>
            <a:r>
              <a:rPr lang="zh-CN" altLang="en-US" dirty="0"/>
              <a:t>不知道</a:t>
            </a:r>
            <a:r>
              <a:rPr lang="en-US" altLang="zh-CN" dirty="0" err="1"/>
              <a:t>mQueue</a:t>
            </a:r>
            <a:r>
              <a:rPr lang="zh-CN" altLang="en-US" dirty="0"/>
              <a:t>的实际位置，只要可以通过</a:t>
            </a:r>
            <a:r>
              <a:rPr lang="en-US" altLang="zh-CN" dirty="0"/>
              <a:t>RDMA</a:t>
            </a:r>
            <a:r>
              <a:rPr lang="zh-CN" altLang="en-US" dirty="0"/>
              <a:t>访问它们即可。因此，</a:t>
            </a:r>
            <a:r>
              <a:rPr lang="en-US" altLang="zh-CN" dirty="0"/>
              <a:t>Lynx</a:t>
            </a:r>
            <a:r>
              <a:rPr lang="zh-CN" altLang="en-US" dirty="0"/>
              <a:t>可以管理跨多个物理主机的加速器。</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10</a:t>
            </a:fld>
            <a:endParaRPr lang="zh-CN" altLang="en-US"/>
          </a:p>
        </p:txBody>
      </p:sp>
    </p:spTree>
    <p:extLst>
      <p:ext uri="{BB962C8B-B14F-4D97-AF65-F5344CB8AC3E}">
        <p14:creationId xmlns:p14="http://schemas.microsoft.com/office/powerpoint/2010/main" val="1731845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定义了两种类型的</a:t>
            </a:r>
            <a:r>
              <a:rPr lang="en-US" altLang="zh-CN" sz="1200" b="0" i="0" kern="1200" dirty="0">
                <a:solidFill>
                  <a:schemeClr val="tx1"/>
                </a:solidFill>
                <a:effectLst/>
                <a:latin typeface="+mn-lt"/>
                <a:ea typeface="+mn-ea"/>
                <a:cs typeface="+mn-cs"/>
              </a:rPr>
              <a:t>mqueues</a:t>
            </a:r>
            <a:r>
              <a:rPr lang="zh-CN" altLang="en-US" sz="1200" b="0" i="0" kern="1200" dirty="0">
                <a:solidFill>
                  <a:schemeClr val="tx1"/>
                </a:solidFill>
                <a:effectLst/>
                <a:latin typeface="+mn-lt"/>
                <a:ea typeface="+mn-ea"/>
                <a:cs typeface="+mn-cs"/>
              </a:rPr>
              <a:t>以在不提供</a:t>
            </a:r>
            <a:r>
              <a:rPr lang="en-US" altLang="zh-CN" sz="1200" b="0" i="0" kern="1200" dirty="0">
                <a:solidFill>
                  <a:schemeClr val="tx1"/>
                </a:solidFill>
                <a:effectLst/>
                <a:latin typeface="+mn-lt"/>
                <a:ea typeface="+mn-ea"/>
                <a:cs typeface="+mn-cs"/>
              </a:rPr>
              <a:t>POSIX</a:t>
            </a:r>
            <a:r>
              <a:rPr lang="zh-CN" altLang="en-US" sz="1200" b="0" i="0" kern="1200" dirty="0">
                <a:solidFill>
                  <a:schemeClr val="tx1"/>
                </a:solidFill>
                <a:effectLst/>
                <a:latin typeface="+mn-lt"/>
                <a:ea typeface="+mn-ea"/>
                <a:cs typeface="+mn-cs"/>
              </a:rPr>
              <a:t>套接字的完全灵活性的情况下支持服务器中的常见通信模式，同时获得简单性和实现效率。</a:t>
            </a:r>
            <a:endParaRPr lang="en-US" altLang="zh-CN" sz="1200" b="0" i="0" kern="1200" dirty="0">
              <a:solidFill>
                <a:schemeClr val="tx1"/>
              </a:solidFill>
              <a:effectLst/>
              <a:latin typeface="+mn-lt"/>
              <a:ea typeface="+mn-ea"/>
              <a:cs typeface="+mn-cs"/>
            </a:endParaRPr>
          </a:p>
          <a:p>
            <a:endParaRPr lang="en-US" altLang="zh-CN" sz="1100" b="0" i="0" kern="1200" dirty="0">
              <a:solidFill>
                <a:schemeClr val="tx1"/>
              </a:solidFill>
              <a:effectLst/>
              <a:latin typeface="+mn-lt"/>
              <a:ea typeface="+mn-ea"/>
              <a:cs typeface="+mn-cs"/>
            </a:endParaRPr>
          </a:p>
          <a:p>
            <a:r>
              <a:rPr lang="zh-CN" altLang="en-US" sz="500" dirty="0"/>
              <a:t>服务器</a:t>
            </a:r>
            <a:r>
              <a:rPr lang="en-US" altLang="zh-CN" sz="500" dirty="0" err="1"/>
              <a:t>mQueue</a:t>
            </a:r>
            <a:r>
              <a:rPr lang="zh-CN" altLang="en-US" sz="500" dirty="0"/>
              <a:t>最适合于简单的类似</a:t>
            </a:r>
            <a:r>
              <a:rPr lang="en-US" altLang="zh-CN" sz="500" dirty="0"/>
              <a:t>RPC</a:t>
            </a:r>
            <a:r>
              <a:rPr lang="zh-CN" altLang="en-US" sz="500" dirty="0"/>
              <a:t>的请求响应交互。它与服务器正在侦听的网络端口相关联。从接收加速器的角度来看，服务器</a:t>
            </a:r>
            <a:r>
              <a:rPr lang="en-US" altLang="zh-CN" sz="500" dirty="0" err="1"/>
              <a:t>mQueue</a:t>
            </a:r>
            <a:r>
              <a:rPr lang="zh-CN" altLang="en-US" sz="500" dirty="0"/>
              <a:t>是类似于</a:t>
            </a:r>
            <a:r>
              <a:rPr lang="en-US" altLang="zh-CN" sz="500" dirty="0"/>
              <a:t>UDP</a:t>
            </a:r>
            <a:r>
              <a:rPr lang="zh-CN" altLang="en-US" sz="500" dirty="0"/>
              <a:t>套接字的无连接消息传递抽象。也就是说，从</a:t>
            </a:r>
            <a:r>
              <a:rPr lang="en-US" altLang="zh-CN" sz="500" dirty="0" err="1"/>
              <a:t>MQueue</a:t>
            </a:r>
            <a:r>
              <a:rPr lang="zh-CN" altLang="en-US" sz="500" dirty="0"/>
              <a:t>接收的两个消息可以从不同的客户端发送。但是，当加速器将响应写回</a:t>
            </a:r>
            <a:r>
              <a:rPr lang="en-US" altLang="zh-CN" sz="500" dirty="0" err="1"/>
              <a:t>mQueue</a:t>
            </a:r>
            <a:r>
              <a:rPr lang="zh-CN" altLang="en-US" sz="500" dirty="0"/>
              <a:t>时，响应将被发送到最初从其接收请求的客户端。</a:t>
            </a:r>
            <a:r>
              <a:rPr lang="zh-CN" altLang="en-US" sz="1200" b="0" i="0" kern="1200" dirty="0">
                <a:solidFill>
                  <a:schemeClr val="tx1"/>
                </a:solidFill>
                <a:effectLst/>
                <a:latin typeface="+mn-lt"/>
                <a:ea typeface="+mn-ea"/>
                <a:cs typeface="+mn-cs"/>
              </a:rPr>
              <a:t>对多个客户端连接重复使用相同的</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，而不是为每个连接创建一个，从而在连接数量方面实现了良好的可扩展性。每个加速器可以具有与相同端口相关联的多于一个的服务器</a:t>
            </a:r>
            <a:r>
              <a:rPr lang="en-US" altLang="zh-CN" sz="1200" b="0" i="0" kern="1200" dirty="0">
                <a:solidFill>
                  <a:schemeClr val="tx1"/>
                </a:solidFill>
                <a:effectLst/>
                <a:latin typeface="+mn-lt"/>
                <a:ea typeface="+mn-ea"/>
                <a:cs typeface="+mn-cs"/>
              </a:rPr>
              <a:t>M</a:t>
            </a:r>
            <a:r>
              <a:rPr lang="zh-CN" altLang="en-US" sz="1200" b="0" i="0" kern="1200" dirty="0">
                <a:solidFill>
                  <a:schemeClr val="tx1"/>
                </a:solidFill>
                <a:effectLst/>
                <a:latin typeface="+mn-lt"/>
                <a:ea typeface="+mn-ea"/>
                <a:cs typeface="+mn-cs"/>
              </a:rPr>
              <a:t>队列，以允许更高的并行度。</a:t>
            </a:r>
          </a:p>
          <a:p>
            <a:endParaRPr lang="en-US" altLang="zh-CN" sz="500" dirty="0"/>
          </a:p>
          <a:p>
            <a:r>
              <a:rPr lang="zh-CN" altLang="en-US" sz="500" dirty="0"/>
              <a:t>客户端</a:t>
            </a:r>
            <a:r>
              <a:rPr lang="en-US" altLang="zh-CN" sz="500" dirty="0" err="1"/>
              <a:t>MQueue</a:t>
            </a:r>
            <a:r>
              <a:rPr lang="zh-CN" altLang="en-US" sz="500" dirty="0"/>
              <a:t>用于向其他服务器发送消息并从它们接收响应。与服务器多队列不同，它不能重复用于不同的目的地。目的地址是在服务器初始化时分配的。这种设计选择更倾向于动态连接建立的简单性而不是灵活性。静态连接足以支持服务器访问其他后端服务的通用通信模式。</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3264485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500" dirty="0"/>
              <a:t>1.</a:t>
            </a:r>
            <a:r>
              <a:rPr lang="zh-CN" altLang="en-US" sz="500" dirty="0"/>
              <a:t>要使对等</a:t>
            </a:r>
            <a:r>
              <a:rPr lang="en-US" altLang="zh-CN" sz="500" dirty="0"/>
              <a:t>PCIe DMA</a:t>
            </a:r>
            <a:r>
              <a:rPr lang="zh-CN" altLang="en-US" sz="500" dirty="0"/>
              <a:t>在支持</a:t>
            </a:r>
            <a:r>
              <a:rPr lang="en-US" altLang="zh-CN" sz="500" dirty="0"/>
              <a:t>RDMA</a:t>
            </a:r>
            <a:r>
              <a:rPr lang="zh-CN" altLang="en-US" sz="500" dirty="0"/>
              <a:t>的网卡和加速器之间工作，加速器必须能够公开其在</a:t>
            </a:r>
            <a:r>
              <a:rPr lang="en-US" altLang="zh-CN" sz="500" dirty="0"/>
              <a:t>PCIe</a:t>
            </a:r>
            <a:r>
              <a:rPr lang="zh-CN" altLang="en-US" sz="500" dirty="0"/>
              <a:t>上的内存</a:t>
            </a:r>
            <a:r>
              <a:rPr lang="en-US" altLang="zh-CN" sz="500" dirty="0"/>
              <a:t>(</a:t>
            </a:r>
            <a:r>
              <a:rPr lang="zh-CN" altLang="en-US" sz="500" dirty="0"/>
              <a:t>通过其基地址寄存器，</a:t>
            </a:r>
            <a:r>
              <a:rPr lang="en-US" altLang="zh-CN" sz="500" dirty="0"/>
              <a:t>BAR)</a:t>
            </a:r>
            <a:r>
              <a:rPr lang="zh-CN" altLang="en-US" sz="500" dirty="0"/>
              <a:t>。或者</a:t>
            </a:r>
            <a:r>
              <a:rPr lang="zh-CN" altLang="en-US" sz="1200" b="0" i="0" kern="1200" dirty="0">
                <a:solidFill>
                  <a:schemeClr val="tx1"/>
                </a:solidFill>
                <a:effectLst/>
                <a:latin typeface="+mn-lt"/>
                <a:ea typeface="+mn-ea"/>
                <a:cs typeface="+mn-cs"/>
              </a:rPr>
              <a:t>将主机内存用于</a:t>
            </a:r>
            <a:r>
              <a:rPr lang="en-US" altLang="zh-CN" sz="1200" b="0" i="0" kern="1200" dirty="0">
                <a:solidFill>
                  <a:schemeClr val="tx1"/>
                </a:solidFill>
                <a:effectLst/>
                <a:latin typeface="+mn-lt"/>
                <a:ea typeface="+mn-ea"/>
                <a:cs typeface="+mn-cs"/>
              </a:rPr>
              <a:t>NIC DMA</a:t>
            </a:r>
            <a:r>
              <a:rPr lang="zh-CN" altLang="en-US" sz="1200" b="0" i="0" kern="1200" dirty="0">
                <a:solidFill>
                  <a:schemeClr val="tx1"/>
                </a:solidFill>
                <a:effectLst/>
                <a:latin typeface="+mn-lt"/>
                <a:ea typeface="+mn-ea"/>
                <a:cs typeface="+mn-cs"/>
              </a:rPr>
              <a:t>，并用于加速器将该内存映射到其虚拟地址空间。</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其次，为了允许</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和加速器之间通过</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进行生产者</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消费者交互，加速器必须具有在访问其本地内存时强制执行内存排序的手段，以及遵守通过</a:t>
            </a:r>
            <a:r>
              <a:rPr lang="en-US" altLang="zh-CN" sz="1200" b="0" i="0" kern="1200" dirty="0">
                <a:solidFill>
                  <a:schemeClr val="tx1"/>
                </a:solidFill>
                <a:effectLst/>
                <a:latin typeface="+mn-lt"/>
                <a:ea typeface="+mn-ea"/>
                <a:cs typeface="+mn-cs"/>
              </a:rPr>
              <a:t>PCIe</a:t>
            </a:r>
            <a:r>
              <a:rPr lang="zh-CN" altLang="en-US" sz="1200" b="0" i="0" kern="1200" dirty="0">
                <a:solidFill>
                  <a:schemeClr val="tx1"/>
                </a:solidFill>
                <a:effectLst/>
                <a:latin typeface="+mn-lt"/>
                <a:ea typeface="+mn-ea"/>
                <a:cs typeface="+mn-cs"/>
              </a:rPr>
              <a:t>条从</a:t>
            </a:r>
            <a:r>
              <a:rPr lang="en-US" altLang="zh-CN" sz="1200" b="0" i="0" kern="1200" dirty="0">
                <a:solidFill>
                  <a:schemeClr val="tx1"/>
                </a:solidFill>
                <a:effectLst/>
                <a:latin typeface="+mn-lt"/>
                <a:ea typeface="+mn-ea"/>
                <a:cs typeface="+mn-cs"/>
              </a:rPr>
              <a:t>NIC</a:t>
            </a:r>
            <a:r>
              <a:rPr lang="zh-CN" altLang="en-US" sz="1200" b="0" i="0" kern="1200" dirty="0">
                <a:solidFill>
                  <a:schemeClr val="tx1"/>
                </a:solidFill>
                <a:effectLst/>
                <a:latin typeface="+mn-lt"/>
                <a:ea typeface="+mn-ea"/>
                <a:cs typeface="+mn-cs"/>
              </a:rPr>
              <a:t>访问其内存的</a:t>
            </a:r>
            <a:r>
              <a:rPr lang="en-US" altLang="zh-CN" sz="1200" b="0" i="0" kern="1200" dirty="0">
                <a:solidFill>
                  <a:schemeClr val="tx1"/>
                </a:solidFill>
                <a:effectLst/>
                <a:latin typeface="+mn-lt"/>
                <a:ea typeface="+mn-ea"/>
                <a:cs typeface="+mn-cs"/>
              </a:rPr>
              <a:t>PCIe</a:t>
            </a:r>
            <a:r>
              <a:rPr lang="zh-CN" altLang="en-US" sz="1200" b="0" i="0" kern="1200" dirty="0">
                <a:solidFill>
                  <a:schemeClr val="tx1"/>
                </a:solidFill>
                <a:effectLst/>
                <a:latin typeface="+mn-lt"/>
                <a:ea typeface="+mn-ea"/>
                <a:cs typeface="+mn-cs"/>
              </a:rPr>
              <a:t>排序规则。需要这些要求来强制分别在发送路径和接收路径中的</a:t>
            </a:r>
            <a:r>
              <a:rPr lang="en-US" altLang="zh-CN" sz="1200" b="0" i="0" kern="1200" dirty="0">
                <a:solidFill>
                  <a:schemeClr val="tx1"/>
                </a:solidFill>
                <a:effectLst/>
                <a:latin typeface="+mn-lt"/>
                <a:ea typeface="+mn-ea"/>
                <a:cs typeface="+mn-cs"/>
              </a:rPr>
              <a:t>M</a:t>
            </a:r>
            <a:r>
              <a:rPr lang="zh-CN" altLang="en-US" sz="1200" b="0" i="0" kern="1200" dirty="0">
                <a:solidFill>
                  <a:schemeClr val="tx1"/>
                </a:solidFill>
                <a:effectLst/>
                <a:latin typeface="+mn-lt"/>
                <a:ea typeface="+mn-ea"/>
                <a:cs typeface="+mn-cs"/>
              </a:rPr>
              <a:t>队列中的数据和数据就绪标志</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门铃</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之间的更新的严格排序。</a:t>
            </a:r>
            <a:endParaRPr lang="zh-CN" altLang="en-US" sz="500"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12</a:t>
            </a:fld>
            <a:endParaRPr lang="zh-CN" altLang="en-US"/>
          </a:p>
        </p:txBody>
      </p:sp>
    </p:spTree>
    <p:extLst>
      <p:ext uri="{BB962C8B-B14F-4D97-AF65-F5344CB8AC3E}">
        <p14:creationId xmlns:p14="http://schemas.microsoft.com/office/powerpoint/2010/main" val="10341815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500" dirty="0"/>
              <a:t>带有集成网卡的加速器。在某些系统中，网卡与加速器集成在一起。虽然这样的加速器可能会运行自己的网络库，但</a:t>
            </a:r>
            <a:r>
              <a:rPr lang="en-US" altLang="zh-CN" sz="500" dirty="0"/>
              <a:t>Lynx</a:t>
            </a:r>
            <a:r>
              <a:rPr lang="zh-CN" altLang="en-US" sz="500" dirty="0"/>
              <a:t>仍然可以通过将网络处理分流到</a:t>
            </a:r>
            <a:r>
              <a:rPr lang="en-US" altLang="zh-CN" sz="500" dirty="0"/>
              <a:t>SNIC</a:t>
            </a:r>
            <a:r>
              <a:rPr lang="zh-CN" altLang="en-US" sz="500" dirty="0"/>
              <a:t>，借助类似于管理通过支持</a:t>
            </a:r>
            <a:r>
              <a:rPr lang="en-US" altLang="zh-CN" sz="500" dirty="0"/>
              <a:t>RDMA</a:t>
            </a:r>
            <a:r>
              <a:rPr lang="zh-CN" altLang="en-US" sz="500" dirty="0"/>
              <a:t>的</a:t>
            </a:r>
            <a:r>
              <a:rPr lang="en-US" altLang="zh-CN" sz="500" dirty="0"/>
              <a:t>NIC</a:t>
            </a:r>
            <a:r>
              <a:rPr lang="zh-CN" altLang="en-US" sz="500" dirty="0"/>
              <a:t>连接的远程加速器的方式，支持具有集成</a:t>
            </a:r>
            <a:r>
              <a:rPr lang="en-US" altLang="zh-CN" sz="500" dirty="0"/>
              <a:t>NIC</a:t>
            </a:r>
            <a:r>
              <a:rPr lang="zh-CN" altLang="en-US" sz="500" dirty="0"/>
              <a:t>的加速器。</a:t>
            </a:r>
            <a:endParaRPr lang="en-US" altLang="zh-CN" sz="500" dirty="0"/>
          </a:p>
          <a:p>
            <a:endParaRPr lang="en-US" altLang="zh-CN" sz="500" dirty="0"/>
          </a:p>
          <a:p>
            <a:r>
              <a:rPr lang="zh-CN" altLang="en-US" sz="1200" b="0" i="0" kern="1200" dirty="0">
                <a:solidFill>
                  <a:schemeClr val="tx1"/>
                </a:solidFill>
                <a:effectLst/>
                <a:latin typeface="+mn-lt"/>
                <a:ea typeface="+mn-ea"/>
                <a:cs typeface="+mn-cs"/>
              </a:rPr>
              <a:t>与</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的区别。</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类似于</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队列对，但经过优化以供加速器使用。首先，</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发送消息所需的操作较少。其次，</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的内存布局是灵活的，并且由</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运行时而不是</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标准决定。因此，它可以为特定的加速器量身定做，即消除不必要的字段并根据需要对齐条目。</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扩展到多个连接。</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体系结构允许扩展大量并发传入连接，这对于支持实际服务器工作负载至关重要。</a:t>
            </a:r>
          </a:p>
          <a:p>
            <a:endParaRPr lang="en-US" altLang="zh-CN" sz="500" dirty="0"/>
          </a:p>
          <a:p>
            <a:r>
              <a:rPr lang="zh-CN" altLang="en-US" sz="500" dirty="0"/>
              <a:t>扩展到多个加速器。向系统添加新的加速器需要更多的</a:t>
            </a:r>
            <a:r>
              <a:rPr lang="en-US" altLang="zh-CN" sz="500" dirty="0" err="1"/>
              <a:t>mQueue</a:t>
            </a:r>
            <a:r>
              <a:rPr lang="zh-CN" altLang="en-US" sz="500" dirty="0"/>
              <a:t>，并且会增加远程消息队列管理器的负载。</a:t>
            </a:r>
            <a:endParaRPr lang="en-US" altLang="zh-CN" sz="500" dirty="0"/>
          </a:p>
          <a:p>
            <a:endParaRPr lang="en-US" altLang="zh-CN" sz="500" dirty="0"/>
          </a:p>
          <a:p>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运行时可以在多个服务器之间共享。</a:t>
            </a:r>
            <a:endParaRPr lang="zh-CN" altLang="en-US" sz="500"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13</a:t>
            </a:fld>
            <a:endParaRPr lang="zh-CN" altLang="en-US"/>
          </a:p>
        </p:txBody>
      </p:sp>
    </p:spTree>
    <p:extLst>
      <p:ext uri="{BB962C8B-B14F-4D97-AF65-F5344CB8AC3E}">
        <p14:creationId xmlns:p14="http://schemas.microsoft.com/office/powerpoint/2010/main" val="34138488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对数据路径</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有效负载传输</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和控制路径</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对状态寄存器的访问</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使用不同的访问机制。</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的性能比任何其他机制都要好，特别是在访问粒度较小的情况下。因为</a:t>
            </a:r>
            <a:r>
              <a:rPr lang="en-US" altLang="zh-CN" sz="1200" b="0" i="0" kern="1200" dirty="0" err="1">
                <a:solidFill>
                  <a:schemeClr val="tx1"/>
                </a:solidFill>
                <a:effectLst/>
                <a:latin typeface="+mn-lt"/>
                <a:ea typeface="+mn-ea"/>
                <a:cs typeface="+mn-cs"/>
              </a:rPr>
              <a:t>cudaMemcpyAsync</a:t>
            </a:r>
            <a:r>
              <a:rPr lang="zh-CN" altLang="en-US" sz="1200" b="0" i="0" kern="1200" dirty="0">
                <a:solidFill>
                  <a:schemeClr val="tx1"/>
                </a:solidFill>
                <a:effectLst/>
                <a:latin typeface="+mn-lt"/>
                <a:ea typeface="+mn-ea"/>
                <a:cs typeface="+mn-cs"/>
              </a:rPr>
              <a:t>在处理小传输时会产生</a:t>
            </a:r>
            <a:r>
              <a:rPr lang="en-US" altLang="zh-CN" sz="1200" b="0" i="0" kern="1200" dirty="0">
                <a:solidFill>
                  <a:schemeClr val="tx1"/>
                </a:solidFill>
                <a:effectLst/>
                <a:latin typeface="+mn-lt"/>
                <a:ea typeface="+mn-ea"/>
                <a:cs typeface="+mn-cs"/>
              </a:rPr>
              <a:t>7-8</a:t>
            </a:r>
            <a:r>
              <a:rPr lang="zh-CN" altLang="en-US" sz="1200" b="0" i="0" kern="1200" dirty="0">
                <a:solidFill>
                  <a:schemeClr val="tx1"/>
                </a:solidFill>
                <a:effectLst/>
                <a:latin typeface="+mn-lt"/>
                <a:ea typeface="+mn-ea"/>
                <a:cs typeface="+mn-cs"/>
              </a:rPr>
              <a:t>微秒的持续开销，而</a:t>
            </a:r>
            <a:r>
              <a:rPr lang="en-US" altLang="zh-CN" sz="1200" b="0" i="0" kern="1200" dirty="0" err="1">
                <a:solidFill>
                  <a:schemeClr val="tx1"/>
                </a:solidFill>
                <a:effectLst/>
                <a:latin typeface="+mn-lt"/>
                <a:ea typeface="+mn-ea"/>
                <a:cs typeface="+mn-cs"/>
              </a:rPr>
              <a:t>gdrCopy</a:t>
            </a:r>
            <a:r>
              <a:rPr lang="zh-CN" altLang="en-US" sz="1200" b="0" i="0" kern="1200" dirty="0">
                <a:solidFill>
                  <a:schemeClr val="tx1"/>
                </a:solidFill>
                <a:effectLst/>
                <a:latin typeface="+mn-lt"/>
                <a:ea typeface="+mn-ea"/>
                <a:cs typeface="+mn-cs"/>
              </a:rPr>
              <a:t>会一直阻塞到传输完成，因为它是作为对内存的写访问来调用的。这些写访问位于消息分派器的关键路径上，因此会减慢它的速度。另一方面，</a:t>
            </a:r>
            <a:r>
              <a:rPr lang="en-US" altLang="zh-CN" sz="1200" b="0" i="0" kern="1200" dirty="0">
                <a:solidFill>
                  <a:schemeClr val="tx1"/>
                </a:solidFill>
                <a:effectLst/>
                <a:latin typeface="+mn-lt"/>
                <a:ea typeface="+mn-ea"/>
                <a:cs typeface="+mn-cs"/>
              </a:rPr>
              <a:t>IB RDMA</a:t>
            </a:r>
            <a:r>
              <a:rPr lang="zh-CN" altLang="en-US" sz="1200" b="0" i="0" kern="1200" dirty="0">
                <a:solidFill>
                  <a:schemeClr val="tx1"/>
                </a:solidFill>
                <a:effectLst/>
                <a:latin typeface="+mn-lt"/>
                <a:ea typeface="+mn-ea"/>
                <a:cs typeface="+mn-cs"/>
              </a:rPr>
              <a:t>只需不到</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微秒即可被</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调用，因此效率更高。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Innova </a:t>
            </a:r>
            <a:r>
              <a:rPr lang="zh-CN" altLang="en-US" sz="1200" b="0" i="0" kern="1200" dirty="0">
                <a:solidFill>
                  <a:schemeClr val="tx1"/>
                </a:solidFill>
                <a:effectLst/>
                <a:latin typeface="+mn-lt"/>
                <a:ea typeface="+mn-ea"/>
                <a:cs typeface="+mn-cs"/>
              </a:rPr>
              <a:t>使用</a:t>
            </a:r>
            <a:r>
              <a:rPr lang="en-US" altLang="zh-CN" sz="1200" b="0" i="0" kern="1200" dirty="0">
                <a:solidFill>
                  <a:schemeClr val="tx1"/>
                </a:solidFill>
                <a:effectLst/>
                <a:latin typeface="+mn-lt"/>
                <a:ea typeface="+mn-ea"/>
                <a:cs typeface="+mn-cs"/>
              </a:rPr>
              <a:t>NICA</a:t>
            </a:r>
            <a:r>
              <a:rPr lang="zh-CN" altLang="en-US" sz="1200" b="0" i="0" kern="1200" dirty="0">
                <a:solidFill>
                  <a:schemeClr val="tx1"/>
                </a:solidFill>
                <a:effectLst/>
                <a:latin typeface="+mn-lt"/>
                <a:ea typeface="+mn-ea"/>
                <a:cs typeface="+mn-cs"/>
              </a:rPr>
              <a:t>实现网络功能，</a:t>
            </a:r>
            <a:r>
              <a:rPr lang="en-US" altLang="zh-CN" sz="800" b="0" i="0" kern="1200" dirty="0">
                <a:solidFill>
                  <a:schemeClr val="tx1"/>
                </a:solidFill>
                <a:effectLst/>
                <a:latin typeface="+mn-lt"/>
                <a:ea typeface="+mn-ea"/>
                <a:cs typeface="+mn-cs"/>
              </a:rPr>
              <a:t>NICA</a:t>
            </a:r>
            <a:r>
              <a:rPr lang="zh-CN" altLang="en-US" sz="800" b="0" i="0" kern="1200" dirty="0">
                <a:solidFill>
                  <a:schemeClr val="tx1"/>
                </a:solidFill>
                <a:effectLst/>
                <a:latin typeface="+mn-lt"/>
                <a:ea typeface="+mn-ea"/>
                <a:cs typeface="+mn-cs"/>
              </a:rPr>
              <a:t>提供硬件基础设施以在基于</a:t>
            </a:r>
            <a:r>
              <a:rPr lang="en-US" altLang="zh-CN" sz="800" b="0" i="0" kern="1200" dirty="0">
                <a:solidFill>
                  <a:schemeClr val="tx1"/>
                </a:solidFill>
                <a:effectLst/>
                <a:latin typeface="+mn-lt"/>
                <a:ea typeface="+mn-ea"/>
                <a:cs typeface="+mn-cs"/>
              </a:rPr>
              <a:t>FPGA</a:t>
            </a:r>
            <a:r>
              <a:rPr lang="zh-CN" altLang="en-US" sz="800" b="0" i="0" kern="1200" dirty="0">
                <a:solidFill>
                  <a:schemeClr val="tx1"/>
                </a:solidFill>
                <a:effectLst/>
                <a:latin typeface="+mn-lt"/>
                <a:ea typeface="+mn-ea"/>
                <a:cs typeface="+mn-cs"/>
              </a:rPr>
              <a:t>的</a:t>
            </a:r>
            <a:r>
              <a:rPr lang="en-US" altLang="zh-CN" sz="800" b="0" i="0" kern="1200" dirty="0">
                <a:solidFill>
                  <a:schemeClr val="tx1"/>
                </a:solidFill>
                <a:effectLst/>
                <a:latin typeface="+mn-lt"/>
                <a:ea typeface="+mn-ea"/>
                <a:cs typeface="+mn-cs"/>
              </a:rPr>
              <a:t>SNIC</a:t>
            </a:r>
            <a:r>
              <a:rPr lang="zh-CN" altLang="en-US" sz="800" b="0" i="0" kern="1200" dirty="0">
                <a:solidFill>
                  <a:schemeClr val="tx1"/>
                </a:solidFill>
                <a:effectLst/>
                <a:latin typeface="+mn-lt"/>
                <a:ea typeface="+mn-ea"/>
                <a:cs typeface="+mn-cs"/>
              </a:rPr>
              <a:t>上构建加速功能单元</a:t>
            </a:r>
            <a:r>
              <a:rPr lang="en-US" altLang="zh-CN" sz="800" b="0" i="0" kern="1200" dirty="0">
                <a:solidFill>
                  <a:schemeClr val="tx1"/>
                </a:solidFill>
                <a:effectLst/>
                <a:latin typeface="+mn-lt"/>
                <a:ea typeface="+mn-ea"/>
                <a:cs typeface="+mn-cs"/>
              </a:rPr>
              <a:t>(AFU)</a:t>
            </a:r>
            <a:r>
              <a:rPr lang="zh-CN" altLang="en-US" sz="800" b="0" i="0" kern="1200" dirty="0">
                <a:solidFill>
                  <a:schemeClr val="tx1"/>
                </a:solidFill>
                <a:effectLst/>
                <a:latin typeface="+mn-lt"/>
                <a:ea typeface="+mn-ea"/>
                <a:cs typeface="+mn-cs"/>
              </a:rPr>
              <a:t>，并提供软件支持以将它们与主机上的服务器应用程序集成。</a:t>
            </a:r>
            <a:endParaRPr lang="en-US" altLang="zh-CN" sz="800" b="0" i="0" kern="1200" dirty="0">
              <a:solidFill>
                <a:schemeClr val="tx1"/>
              </a:solidFill>
              <a:effectLst/>
              <a:latin typeface="+mn-lt"/>
              <a:ea typeface="+mn-ea"/>
              <a:cs typeface="+mn-cs"/>
            </a:endParaRPr>
          </a:p>
          <a:p>
            <a:endParaRPr lang="zh-CN" altLang="en-US" sz="500"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9627133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500" dirty="0"/>
              <a:t>为了减少用于更新</a:t>
            </a:r>
            <a:r>
              <a:rPr lang="en-US" altLang="zh-CN" sz="500" dirty="0" err="1"/>
              <a:t>mQueue</a:t>
            </a:r>
            <a:r>
              <a:rPr lang="zh-CN" altLang="en-US" sz="500" dirty="0"/>
              <a:t>的</a:t>
            </a:r>
            <a:r>
              <a:rPr lang="en-US" altLang="zh-CN" sz="500" dirty="0"/>
              <a:t>RDMA</a:t>
            </a:r>
            <a:r>
              <a:rPr lang="zh-CN" altLang="en-US" sz="500" dirty="0"/>
              <a:t>操作的数量，我们将控制元数据附加到每条消息。元数据占用</a:t>
            </a:r>
            <a:r>
              <a:rPr lang="en-US" altLang="zh-CN" sz="500" dirty="0"/>
              <a:t>4</a:t>
            </a:r>
            <a:r>
              <a:rPr lang="zh-CN" altLang="en-US" sz="500" dirty="0"/>
              <a:t>个字节，包括</a:t>
            </a:r>
            <a:r>
              <a:rPr lang="en-US" altLang="zh-CN" sz="500" dirty="0"/>
              <a:t>(1)</a:t>
            </a:r>
            <a:r>
              <a:rPr lang="zh-CN" altLang="en-US" sz="500" dirty="0"/>
              <a:t>总消息大小，</a:t>
            </a:r>
            <a:r>
              <a:rPr lang="en-US" altLang="zh-CN" sz="500" dirty="0"/>
              <a:t>(2)</a:t>
            </a:r>
            <a:r>
              <a:rPr lang="zh-CN" altLang="en-US" sz="500" dirty="0"/>
              <a:t>来自</a:t>
            </a:r>
            <a:r>
              <a:rPr lang="en-US" altLang="zh-CN" sz="500" dirty="0"/>
              <a:t>Bluefield</a:t>
            </a:r>
            <a:r>
              <a:rPr lang="zh-CN" altLang="en-US" sz="500" dirty="0"/>
              <a:t>的错误状态</a:t>
            </a:r>
            <a:r>
              <a:rPr lang="en-US" altLang="zh-CN" sz="500" dirty="0"/>
              <a:t>(</a:t>
            </a:r>
            <a:r>
              <a:rPr lang="zh-CN" altLang="en-US" sz="500" dirty="0"/>
              <a:t>如果检测到连接错误</a:t>
            </a:r>
            <a:r>
              <a:rPr lang="en-US" altLang="zh-CN" sz="500" dirty="0"/>
              <a:t>)</a:t>
            </a:r>
            <a:r>
              <a:rPr lang="zh-CN" altLang="en-US" sz="500" dirty="0"/>
              <a:t>，以及</a:t>
            </a:r>
            <a:r>
              <a:rPr lang="en-US" altLang="zh-CN" sz="500" dirty="0"/>
              <a:t>(3)</a:t>
            </a:r>
            <a:r>
              <a:rPr lang="zh-CN" altLang="en-US" sz="500" dirty="0"/>
              <a:t>队列的通知寄存器</a:t>
            </a:r>
            <a:r>
              <a:rPr lang="en-US" altLang="zh-CN" sz="500" dirty="0"/>
              <a:t>(</a:t>
            </a:r>
            <a:r>
              <a:rPr lang="zh-CN" altLang="en-US" sz="500" dirty="0"/>
              <a:t>门铃</a:t>
            </a:r>
            <a:r>
              <a:rPr lang="en-US" altLang="zh-CN" sz="500" dirty="0"/>
              <a:t>)</a:t>
            </a:r>
            <a:r>
              <a:rPr lang="zh-CN" altLang="en-US" sz="500" dirty="0"/>
              <a:t>。加速器在等待新消息时轮询该通知寄存器。</a:t>
            </a:r>
            <a:endParaRPr lang="en-US" altLang="zh-CN" sz="500" dirty="0"/>
          </a:p>
          <a:p>
            <a:endParaRPr lang="en-US" altLang="zh-CN" sz="500" dirty="0"/>
          </a:p>
          <a:p>
            <a:r>
              <a:rPr lang="zh-CN" altLang="en-US" sz="500" dirty="0"/>
              <a:t>在数据更新后使用对</a:t>
            </a:r>
            <a:r>
              <a:rPr lang="en-US" altLang="zh-CN" sz="500" dirty="0"/>
              <a:t>GPU</a:t>
            </a:r>
            <a:r>
              <a:rPr lang="zh-CN" altLang="en-US" sz="500" dirty="0"/>
              <a:t>内存进行一个</a:t>
            </a:r>
            <a:r>
              <a:rPr lang="en-US" altLang="zh-CN" sz="500" dirty="0"/>
              <a:t>RDMA</a:t>
            </a:r>
            <a:r>
              <a:rPr lang="zh-CN" altLang="en-US" sz="500" dirty="0"/>
              <a:t>读作为写屏障。因此，在</a:t>
            </a:r>
            <a:r>
              <a:rPr lang="en-US" altLang="zh-CN" sz="500" dirty="0"/>
              <a:t>Lynx</a:t>
            </a:r>
            <a:r>
              <a:rPr lang="zh-CN" altLang="en-US" sz="500" dirty="0"/>
              <a:t>中，发送到</a:t>
            </a:r>
            <a:r>
              <a:rPr lang="en-US" altLang="zh-CN" sz="500" dirty="0"/>
              <a:t>GPU</a:t>
            </a:r>
            <a:r>
              <a:rPr lang="zh-CN" altLang="en-US" sz="500" dirty="0"/>
              <a:t>的每个消息都是通过三个</a:t>
            </a:r>
            <a:r>
              <a:rPr lang="en-US" altLang="zh-CN" sz="500" dirty="0"/>
              <a:t>RDMA</a:t>
            </a:r>
            <a:r>
              <a:rPr lang="zh-CN" altLang="en-US" sz="500" dirty="0"/>
              <a:t>事务执行的：</a:t>
            </a:r>
            <a:r>
              <a:rPr lang="en-US" altLang="zh-CN" sz="500" dirty="0"/>
              <a:t>RDMA</a:t>
            </a:r>
            <a:r>
              <a:rPr lang="zh-CN" altLang="en-US" sz="500" dirty="0"/>
              <a:t>写入数据、阻塞</a:t>
            </a:r>
            <a:r>
              <a:rPr lang="en-US" altLang="zh-CN" sz="500" dirty="0"/>
              <a:t>RDMA</a:t>
            </a:r>
            <a:r>
              <a:rPr lang="zh-CN" altLang="en-US" sz="500" dirty="0"/>
              <a:t>和</a:t>
            </a:r>
            <a:r>
              <a:rPr lang="en-US" altLang="zh-CN" sz="500" dirty="0"/>
              <a:t>RDMA</a:t>
            </a:r>
            <a:r>
              <a:rPr lang="zh-CN" altLang="en-US" sz="500" dirty="0"/>
              <a:t>写入</a:t>
            </a:r>
            <a:r>
              <a:rPr lang="en-US" altLang="zh-CN" sz="500" dirty="0" err="1"/>
              <a:t>mQueue</a:t>
            </a:r>
            <a:r>
              <a:rPr lang="zh-CN" altLang="en-US" sz="500" dirty="0"/>
              <a:t>门铃。我们测量到，这些操作会给每条消息带来</a:t>
            </a:r>
            <a:r>
              <a:rPr lang="en-US" altLang="zh-CN" sz="500" dirty="0"/>
              <a:t>5</a:t>
            </a:r>
            <a:r>
              <a:rPr lang="zh-CN" altLang="en-US" sz="500" dirty="0"/>
              <a:t>微秒的额外延迟。这是一项重大的每条消息开销，会影响整体系统效率，还会禁用元数据</a:t>
            </a:r>
            <a:r>
              <a:rPr lang="en-US" altLang="zh-CN" sz="500" dirty="0"/>
              <a:t>/</a:t>
            </a:r>
            <a:r>
              <a:rPr lang="zh-CN" altLang="en-US" sz="500" dirty="0"/>
              <a:t>数据合并优化。</a:t>
            </a:r>
            <a:endParaRPr lang="en-US" altLang="zh-CN" sz="500" dirty="0"/>
          </a:p>
          <a:p>
            <a:endParaRPr lang="en-US" altLang="zh-CN" sz="500" dirty="0"/>
          </a:p>
          <a:p>
            <a:r>
              <a:rPr lang="zh-CN" altLang="en-US" sz="1200" b="0" i="0" kern="1200" dirty="0">
                <a:solidFill>
                  <a:schemeClr val="tx1"/>
                </a:solidFill>
                <a:effectLst/>
                <a:latin typeface="+mn-lt"/>
                <a:ea typeface="+mn-ea"/>
                <a:cs typeface="+mn-cs"/>
              </a:rPr>
              <a:t>实现标准的生产者</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消费者环形缓冲区，但使用</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来更新数据和状态寄存器。为了创建多队列，</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使用加速器内存中的缓冲区初始化</a:t>
            </a:r>
            <a:r>
              <a:rPr lang="en-US" altLang="zh-CN" sz="1200" b="0" i="0" kern="1200" dirty="0">
                <a:solidFill>
                  <a:schemeClr val="tx1"/>
                </a:solidFill>
                <a:effectLst/>
                <a:latin typeface="+mn-lt"/>
                <a:ea typeface="+mn-ea"/>
                <a:cs typeface="+mn-cs"/>
              </a:rPr>
              <a:t>InfiniBand</a:t>
            </a:r>
            <a:r>
              <a:rPr lang="zh-CN" altLang="en-US" sz="1200" b="0" i="0" kern="1200" dirty="0">
                <a:solidFill>
                  <a:schemeClr val="tx1"/>
                </a:solidFill>
                <a:effectLst/>
                <a:latin typeface="+mn-lt"/>
                <a:ea typeface="+mn-ea"/>
                <a:cs typeface="+mn-cs"/>
              </a:rPr>
              <a:t>可靠连接</a:t>
            </a:r>
            <a:r>
              <a:rPr lang="en-US" altLang="zh-CN" sz="1200" b="0" i="0" kern="1200" dirty="0">
                <a:solidFill>
                  <a:schemeClr val="tx1"/>
                </a:solidFill>
                <a:effectLst/>
                <a:latin typeface="+mn-lt"/>
                <a:ea typeface="+mn-ea"/>
                <a:cs typeface="+mn-cs"/>
              </a:rPr>
              <a:t>(RC)QP</a:t>
            </a:r>
            <a:r>
              <a:rPr lang="zh-CN" altLang="en-US" sz="1200" b="0" i="0" kern="1200" dirty="0">
                <a:solidFill>
                  <a:schemeClr val="tx1"/>
                </a:solidFill>
                <a:effectLst/>
                <a:latin typeface="+mn-lt"/>
                <a:ea typeface="+mn-ea"/>
                <a:cs typeface="+mn-cs"/>
              </a:rPr>
              <a:t>。为了减少</a:t>
            </a:r>
            <a:r>
              <a:rPr lang="en-US" altLang="zh-CN" sz="1200" b="0" i="0" kern="1200" dirty="0">
                <a:solidFill>
                  <a:schemeClr val="tx1"/>
                </a:solidFill>
                <a:effectLst/>
                <a:latin typeface="+mn-lt"/>
                <a:ea typeface="+mn-ea"/>
                <a:cs typeface="+mn-cs"/>
              </a:rPr>
              <a:t>RC QP</a:t>
            </a:r>
            <a:r>
              <a:rPr lang="zh-CN" altLang="en-US" sz="1200" b="0" i="0" kern="1200" dirty="0">
                <a:solidFill>
                  <a:schemeClr val="tx1"/>
                </a:solidFill>
                <a:effectLst/>
                <a:latin typeface="+mn-lt"/>
                <a:ea typeface="+mn-ea"/>
                <a:cs typeface="+mn-cs"/>
              </a:rPr>
              <a:t>的数量，</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将同一加速器的所有</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合并为使用相同的</a:t>
            </a:r>
            <a:r>
              <a:rPr lang="en-US" altLang="zh-CN" sz="1200" b="0" i="0" kern="1200" dirty="0">
                <a:solidFill>
                  <a:schemeClr val="tx1"/>
                </a:solidFill>
                <a:effectLst/>
                <a:latin typeface="+mn-lt"/>
                <a:ea typeface="+mn-ea"/>
                <a:cs typeface="+mn-cs"/>
              </a:rPr>
              <a:t>RC QP</a:t>
            </a:r>
            <a:r>
              <a:rPr lang="zh-CN" altLang="en-US" sz="1200" b="0" i="0" kern="1200" dirty="0">
                <a:solidFill>
                  <a:schemeClr val="tx1"/>
                </a:solidFill>
                <a:effectLst/>
                <a:latin typeface="+mn-lt"/>
                <a:ea typeface="+mn-ea"/>
                <a:cs typeface="+mn-cs"/>
              </a:rPr>
              <a:t>和相同的环形缓冲区，并在</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之间平均划分。</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使用了</a:t>
            </a:r>
            <a:r>
              <a:rPr lang="en-US" altLang="zh-CN" sz="1200" b="0" i="0" kern="1200" dirty="0">
                <a:solidFill>
                  <a:schemeClr val="tx1"/>
                </a:solidFill>
                <a:effectLst/>
                <a:latin typeface="+mn-lt"/>
                <a:ea typeface="+mn-ea"/>
                <a:cs typeface="+mn-cs"/>
              </a:rPr>
              <a:t>VMA</a:t>
            </a:r>
            <a:r>
              <a:rPr lang="zh-CN" altLang="en-US" sz="1200" b="0" i="0" kern="1200" dirty="0">
                <a:solidFill>
                  <a:schemeClr val="tx1"/>
                </a:solidFill>
                <a:effectLst/>
                <a:latin typeface="+mn-lt"/>
                <a:ea typeface="+mn-ea"/>
                <a:cs typeface="+mn-cs"/>
              </a:rPr>
              <a:t>，允许绕过内核从用户模式直接访问网络适配器。</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4047211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Sockperf</a:t>
            </a:r>
            <a:r>
              <a:rPr lang="zh-CN" altLang="en-US" sz="1200" b="0" i="0" kern="1200" dirty="0">
                <a:solidFill>
                  <a:schemeClr val="tx1"/>
                </a:solidFill>
                <a:effectLst/>
                <a:latin typeface="+mn-lt"/>
                <a:ea typeface="+mn-ea"/>
                <a:cs typeface="+mn-cs"/>
              </a:rPr>
              <a:t>是一个针对</a:t>
            </a:r>
            <a:r>
              <a:rPr lang="en-US" altLang="zh-CN" sz="1200" b="0" i="0" kern="1200" dirty="0">
                <a:solidFill>
                  <a:schemeClr val="tx1"/>
                </a:solidFill>
                <a:effectLst/>
                <a:latin typeface="+mn-lt"/>
                <a:ea typeface="+mn-ea"/>
                <a:cs typeface="+mn-cs"/>
              </a:rPr>
              <a:t>Mellanox</a:t>
            </a:r>
            <a:r>
              <a:rPr lang="zh-CN" altLang="en-US" sz="1200" b="0" i="0" kern="1200" dirty="0">
                <a:solidFill>
                  <a:schemeClr val="tx1"/>
                </a:solidFill>
                <a:effectLst/>
                <a:latin typeface="+mn-lt"/>
                <a:ea typeface="+mn-ea"/>
                <a:cs typeface="+mn-cs"/>
              </a:rPr>
              <a:t>硬件进行了优化的网络负载生成器。</a:t>
            </a: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运行每个实验</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次，</a:t>
            </a:r>
            <a:r>
              <a:rPr lang="en-US" altLang="zh-CN" sz="1200" b="0" i="0" kern="1200" dirty="0">
                <a:solidFill>
                  <a:schemeClr val="tx1"/>
                </a:solidFill>
                <a:effectLst/>
                <a:latin typeface="+mn-lt"/>
                <a:ea typeface="+mn-ea"/>
                <a:cs typeface="+mn-cs"/>
              </a:rPr>
              <a:t>20</a:t>
            </a:r>
            <a:r>
              <a:rPr lang="zh-CN" altLang="en-US" sz="1200" b="0" i="0" kern="1200" dirty="0">
                <a:solidFill>
                  <a:schemeClr val="tx1"/>
                </a:solidFill>
                <a:effectLst/>
                <a:latin typeface="+mn-lt"/>
                <a:ea typeface="+mn-ea"/>
                <a:cs typeface="+mn-cs"/>
              </a:rPr>
              <a:t>秒</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数百万个请求</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，预热</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秒</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31746681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图</a:t>
            </a:r>
            <a:r>
              <a:rPr lang="en-US" altLang="zh-CN" sz="1200" b="0" i="0" kern="1200" dirty="0">
                <a:solidFill>
                  <a:schemeClr val="tx1"/>
                </a:solidFill>
                <a:effectLst/>
                <a:latin typeface="+mn-lt"/>
                <a:ea typeface="+mn-ea"/>
                <a:cs typeface="+mn-cs"/>
              </a:rPr>
              <a:t>6</a:t>
            </a:r>
            <a:r>
              <a:rPr lang="zh-CN" altLang="en-US" sz="1200" b="0" i="0" kern="1200" dirty="0">
                <a:solidFill>
                  <a:schemeClr val="tx1"/>
                </a:solidFill>
                <a:effectLst/>
                <a:latin typeface="+mn-lt"/>
                <a:ea typeface="+mn-ea"/>
                <a:cs typeface="+mn-cs"/>
              </a:rPr>
              <a:t>显示了以主机为中心的设计比其他实现的性能要差得多。</a:t>
            </a:r>
            <a:r>
              <a:rPr lang="en-US" altLang="zh-CN" sz="1200" b="0" i="0" kern="1200" dirty="0">
                <a:solidFill>
                  <a:schemeClr val="tx1"/>
                </a:solidFill>
                <a:effectLst/>
                <a:latin typeface="+mn-lt"/>
                <a:ea typeface="+mn-ea"/>
                <a:cs typeface="+mn-cs"/>
              </a:rPr>
              <a:t>Bluefield</a:t>
            </a:r>
            <a:r>
              <a:rPr lang="zh-CN" altLang="en-US" sz="1200" b="0" i="0" kern="1200" dirty="0">
                <a:solidFill>
                  <a:schemeClr val="tx1"/>
                </a:solidFill>
                <a:effectLst/>
                <a:latin typeface="+mn-lt"/>
                <a:ea typeface="+mn-ea"/>
                <a:cs typeface="+mn-cs"/>
              </a:rPr>
              <a:t>上的</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速度更快，特别是对于具有一个</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的短请求</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倍</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，对于较大数量的</a:t>
            </a:r>
            <a:r>
              <a:rPr lang="en-US" altLang="zh-CN" sz="1200" b="0" i="0" kern="1200" dirty="0" err="1">
                <a:solidFill>
                  <a:schemeClr val="tx1"/>
                </a:solidFill>
                <a:effectLst/>
                <a:latin typeface="+mn-lt"/>
                <a:ea typeface="+mn-ea"/>
                <a:cs typeface="+mn-cs"/>
              </a:rPr>
              <a:t>mQueue</a:t>
            </a:r>
            <a:r>
              <a:rPr lang="en-US" altLang="zh-CN" sz="1200" b="0" i="0" kern="1200" dirty="0">
                <a:solidFill>
                  <a:schemeClr val="tx1"/>
                </a:solidFill>
                <a:effectLst/>
                <a:latin typeface="+mn-lt"/>
                <a:ea typeface="+mn-ea"/>
                <a:cs typeface="+mn-cs"/>
              </a:rPr>
              <a:t>(15.3</a:t>
            </a:r>
            <a:r>
              <a:rPr lang="zh-CN" altLang="en-US" sz="1200" b="0" i="0" kern="1200" dirty="0">
                <a:solidFill>
                  <a:schemeClr val="tx1"/>
                </a:solidFill>
                <a:effectLst/>
                <a:latin typeface="+mn-lt"/>
                <a:ea typeface="+mn-ea"/>
                <a:cs typeface="+mn-cs"/>
              </a:rPr>
              <a:t>倍</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甚至更快。增长放缓是由于</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的管理开销</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对于较短的请求和</a:t>
            </a:r>
            <a:r>
              <a:rPr lang="en-US" altLang="zh-CN" sz="1200" b="0" i="0" kern="1200" dirty="0">
                <a:solidFill>
                  <a:schemeClr val="tx1"/>
                </a:solidFill>
                <a:effectLst/>
                <a:latin typeface="+mn-lt"/>
                <a:ea typeface="+mn-ea"/>
                <a:cs typeface="+mn-cs"/>
              </a:rPr>
              <a:t>240 M</a:t>
            </a:r>
            <a:r>
              <a:rPr lang="zh-CN" altLang="en-US" sz="1200" b="0" i="0" kern="1200" dirty="0">
                <a:solidFill>
                  <a:schemeClr val="tx1"/>
                </a:solidFill>
                <a:effectLst/>
                <a:latin typeface="+mn-lt"/>
                <a:ea typeface="+mn-ea"/>
                <a:cs typeface="+mn-cs"/>
              </a:rPr>
              <a:t>队列</a:t>
            </a:r>
            <a:r>
              <a:rPr lang="en-US" altLang="zh-CN" sz="1200" b="0" i="0" kern="1200" dirty="0">
                <a:solidFill>
                  <a:schemeClr val="tx1"/>
                </a:solidFill>
                <a:effectLst/>
                <a:latin typeface="+mn-lt"/>
                <a:ea typeface="+mn-ea"/>
                <a:cs typeface="+mn-cs"/>
              </a:rPr>
              <a:t>(200</a:t>
            </a:r>
            <a:r>
              <a:rPr lang="zh-CN" altLang="en-US" sz="1200" b="0" i="0" kern="1200" dirty="0">
                <a:solidFill>
                  <a:schemeClr val="tx1"/>
                </a:solidFill>
                <a:effectLst/>
                <a:latin typeface="+mn-lt"/>
                <a:ea typeface="+mn-ea"/>
                <a:cs typeface="+mn-cs"/>
              </a:rPr>
              <a:t>微秒或更低</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，比</a:t>
            </a:r>
            <a:r>
              <a:rPr lang="en-US" altLang="zh-CN" sz="1200" b="0" i="0" kern="1200" dirty="0">
                <a:solidFill>
                  <a:schemeClr val="tx1"/>
                </a:solidFill>
                <a:effectLst/>
                <a:latin typeface="+mn-lt"/>
                <a:ea typeface="+mn-ea"/>
                <a:cs typeface="+mn-cs"/>
              </a:rPr>
              <a:t>6</a:t>
            </a:r>
            <a:r>
              <a:rPr lang="zh-CN" altLang="en-US" sz="1200" b="0" i="0" kern="1200" dirty="0">
                <a:solidFill>
                  <a:schemeClr val="tx1"/>
                </a:solidFill>
                <a:effectLst/>
                <a:latin typeface="+mn-lt"/>
                <a:ea typeface="+mn-ea"/>
                <a:cs typeface="+mn-cs"/>
              </a:rPr>
              <a:t>个主机核心慢</a:t>
            </a:r>
            <a:r>
              <a:rPr lang="en-US" altLang="zh-CN" sz="1200" b="0" i="0" kern="1200" dirty="0">
                <a:solidFill>
                  <a:schemeClr val="tx1"/>
                </a:solidFill>
                <a:effectLst/>
                <a:latin typeface="+mn-lt"/>
                <a:ea typeface="+mn-ea"/>
                <a:cs typeface="+mn-cs"/>
              </a:rPr>
              <a:t>45%</a:t>
            </a:r>
            <a:r>
              <a:rPr lang="zh-CN" altLang="en-US" sz="1200" b="0" i="0" kern="1200" dirty="0">
                <a:solidFill>
                  <a:schemeClr val="tx1"/>
                </a:solidFill>
                <a:effectLst/>
                <a:latin typeface="+mn-lt"/>
                <a:ea typeface="+mn-ea"/>
                <a:cs typeface="+mn-cs"/>
              </a:rPr>
              <a:t>。这是意料之中的，因为</a:t>
            </a:r>
            <a:r>
              <a:rPr lang="en-US" altLang="zh-CN" sz="1200" b="0" i="0" kern="1200" dirty="0">
                <a:solidFill>
                  <a:schemeClr val="tx1"/>
                </a:solidFill>
                <a:effectLst/>
                <a:latin typeface="+mn-lt"/>
                <a:ea typeface="+mn-ea"/>
                <a:cs typeface="+mn-cs"/>
              </a:rPr>
              <a:t>UDP</a:t>
            </a:r>
            <a:r>
              <a:rPr lang="zh-CN" altLang="en-US" sz="1200" b="0" i="0" kern="1200" dirty="0">
                <a:solidFill>
                  <a:schemeClr val="tx1"/>
                </a:solidFill>
                <a:effectLst/>
                <a:latin typeface="+mn-lt"/>
                <a:ea typeface="+mn-ea"/>
                <a:cs typeface="+mn-cs"/>
              </a:rPr>
              <a:t>堆栈在</a:t>
            </a:r>
            <a:r>
              <a:rPr lang="en-US" altLang="zh-CN" sz="1200" b="0" i="0" kern="1200" dirty="0">
                <a:solidFill>
                  <a:schemeClr val="tx1"/>
                </a:solidFill>
                <a:effectLst/>
                <a:latin typeface="+mn-lt"/>
                <a:ea typeface="+mn-ea"/>
                <a:cs typeface="+mn-cs"/>
              </a:rPr>
              <a:t>Bluefield</a:t>
            </a:r>
            <a:r>
              <a:rPr lang="zh-CN" altLang="en-US" sz="1200" b="0" i="0" kern="1200" dirty="0">
                <a:solidFill>
                  <a:schemeClr val="tx1"/>
                </a:solidFill>
                <a:effectLst/>
                <a:latin typeface="+mn-lt"/>
                <a:ea typeface="+mn-ea"/>
                <a:cs typeface="+mn-cs"/>
              </a:rPr>
              <a:t>上速度较慢。对于这些配置，我们发现需要</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个主机</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核心才能与</a:t>
            </a:r>
            <a:r>
              <a:rPr lang="en-US" altLang="zh-CN" sz="1200" b="0" i="0" kern="1200" dirty="0">
                <a:solidFill>
                  <a:schemeClr val="tx1"/>
                </a:solidFill>
                <a:effectLst/>
                <a:latin typeface="+mn-lt"/>
                <a:ea typeface="+mn-ea"/>
                <a:cs typeface="+mn-cs"/>
              </a:rPr>
              <a:t>Bluefield</a:t>
            </a:r>
            <a:r>
              <a:rPr lang="zh-CN" altLang="en-US" sz="1200" b="0" i="0" kern="1200" dirty="0">
                <a:solidFill>
                  <a:schemeClr val="tx1"/>
                </a:solidFill>
                <a:effectLst/>
                <a:latin typeface="+mn-lt"/>
                <a:ea typeface="+mn-ea"/>
                <a:cs typeface="+mn-cs"/>
              </a:rPr>
              <a:t>性能匹配</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图</a:t>
            </a:r>
            <a:r>
              <a:rPr lang="en-US" altLang="zh-CN" sz="1200" b="0" i="0" kern="1200" dirty="0">
                <a:solidFill>
                  <a:schemeClr val="tx1"/>
                </a:solidFill>
                <a:effectLst/>
                <a:latin typeface="+mn-lt"/>
                <a:ea typeface="+mn-ea"/>
                <a:cs typeface="+mn-cs"/>
              </a:rPr>
              <a:t>7</a:t>
            </a:r>
            <a:r>
              <a:rPr lang="zh-CN" altLang="en-US" sz="1200" b="0" i="0" kern="1200" dirty="0">
                <a:solidFill>
                  <a:schemeClr val="tx1"/>
                </a:solidFill>
                <a:effectLst/>
                <a:latin typeface="+mn-lt"/>
                <a:ea typeface="+mn-ea"/>
                <a:cs typeface="+mn-cs"/>
              </a:rPr>
              <a:t>所示，在</a:t>
            </a:r>
            <a:r>
              <a:rPr lang="en-US" altLang="zh-CN" sz="1200" b="0" i="0" kern="1200" dirty="0">
                <a:solidFill>
                  <a:schemeClr val="tx1"/>
                </a:solidFill>
                <a:effectLst/>
                <a:latin typeface="+mn-lt"/>
                <a:ea typeface="+mn-ea"/>
                <a:cs typeface="+mn-cs"/>
              </a:rPr>
              <a:t>Bluefield</a:t>
            </a:r>
            <a:r>
              <a:rPr lang="zh-CN" altLang="en-US" sz="1200" b="0" i="0" kern="1200" dirty="0">
                <a:solidFill>
                  <a:schemeClr val="tx1"/>
                </a:solidFill>
                <a:effectLst/>
                <a:latin typeface="+mn-lt"/>
                <a:ea typeface="+mn-ea"/>
                <a:cs typeface="+mn-cs"/>
              </a:rPr>
              <a:t>上，较短的请求速度较慢，但对于</a:t>
            </a:r>
            <a:r>
              <a:rPr lang="en-US" altLang="zh-CN" sz="1200" b="0" i="0" kern="1200" dirty="0">
                <a:solidFill>
                  <a:schemeClr val="tx1"/>
                </a:solidFill>
                <a:effectLst/>
                <a:latin typeface="+mn-lt"/>
                <a:ea typeface="+mn-ea"/>
                <a:cs typeface="+mn-cs"/>
              </a:rPr>
              <a:t>150</a:t>
            </a:r>
            <a:r>
              <a:rPr lang="zh-CN" altLang="en-US" sz="1200" b="0" i="0" kern="1200" dirty="0">
                <a:solidFill>
                  <a:schemeClr val="tx1"/>
                </a:solidFill>
                <a:effectLst/>
                <a:latin typeface="+mn-lt"/>
                <a:ea typeface="+mn-ea"/>
                <a:cs typeface="+mn-cs"/>
              </a:rPr>
              <a:t>微秒或更高的请求，这种差异会减小。对于数量较多的多队列，两个平台都会花费更多的时间来处理多个多队列</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通过轮询</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，因此任何请求大小的相对性能都在</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以内。与</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的交互是短请求开销的主要来源。</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12879525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与完全可编程的</a:t>
            </a:r>
            <a:r>
              <a:rPr lang="en-US" altLang="zh-CN" sz="1200" b="0" i="0" kern="1200" dirty="0">
                <a:solidFill>
                  <a:schemeClr val="tx1"/>
                </a:solidFill>
                <a:effectLst/>
                <a:latin typeface="+mn-lt"/>
                <a:ea typeface="+mn-ea"/>
                <a:cs typeface="+mn-cs"/>
              </a:rPr>
              <a:t>Bluefield</a:t>
            </a:r>
            <a:r>
              <a:rPr lang="zh-CN" altLang="en-US" sz="1200" b="0" i="0" kern="1200" dirty="0">
                <a:solidFill>
                  <a:schemeClr val="tx1"/>
                </a:solidFill>
                <a:effectLst/>
                <a:latin typeface="+mn-lt"/>
                <a:ea typeface="+mn-ea"/>
                <a:cs typeface="+mn-cs"/>
              </a:rPr>
              <a:t>和主机</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相比，使用专门的</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运行</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具有显著的性能潜力。</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使用</a:t>
            </a:r>
            <a:r>
              <a:rPr lang="en-US" altLang="zh-CN" sz="1200" b="0" i="0" kern="1200" dirty="0">
                <a:solidFill>
                  <a:schemeClr val="tx1"/>
                </a:solidFill>
                <a:effectLst/>
                <a:latin typeface="+mn-lt"/>
                <a:ea typeface="+mn-ea"/>
                <a:cs typeface="+mn-cs"/>
              </a:rPr>
              <a:t>Bluefield</a:t>
            </a:r>
            <a:r>
              <a:rPr lang="zh-CN" altLang="en-US" sz="1200" b="0" i="0" kern="1200" dirty="0">
                <a:solidFill>
                  <a:schemeClr val="tx1"/>
                </a:solidFill>
                <a:effectLst/>
                <a:latin typeface="+mn-lt"/>
                <a:ea typeface="+mn-ea"/>
                <a:cs typeface="+mn-cs"/>
              </a:rPr>
              <a:t>可在同一物理服务器上运行的不同应用程序之间提供更好的隔离。</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促进了高性能网络与加速器的集成，与其原始网络</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设计相比，性能有了显著提升。</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2232561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图</a:t>
            </a:r>
            <a:r>
              <a:rPr lang="en-US" altLang="zh-CN" sz="1200" b="0" i="0" kern="1200" dirty="0">
                <a:solidFill>
                  <a:schemeClr val="tx1"/>
                </a:solidFill>
                <a:effectLst/>
                <a:latin typeface="+mn-lt"/>
                <a:ea typeface="+mn-ea"/>
                <a:cs typeface="+mn-cs"/>
              </a:rPr>
              <a:t>8a</a:t>
            </a:r>
            <a:r>
              <a:rPr lang="zh-CN" altLang="en-US" sz="1200" b="0" i="0" kern="1200" dirty="0">
                <a:solidFill>
                  <a:schemeClr val="tx1"/>
                </a:solidFill>
                <a:effectLst/>
                <a:latin typeface="+mn-lt"/>
                <a:ea typeface="+mn-ea"/>
                <a:cs typeface="+mn-cs"/>
              </a:rPr>
              <a:t>显示了</a:t>
            </a:r>
            <a:r>
              <a:rPr lang="en-US" altLang="zh-CN" sz="1200" b="0" i="0" kern="1200" dirty="0">
                <a:solidFill>
                  <a:schemeClr val="tx1"/>
                </a:solidFill>
                <a:effectLst/>
                <a:latin typeface="+mn-lt"/>
                <a:ea typeface="+mn-ea"/>
                <a:cs typeface="+mn-cs"/>
              </a:rPr>
              <a:t>UDP</a:t>
            </a:r>
            <a:r>
              <a:rPr lang="zh-CN" altLang="en-US" sz="1200" b="0" i="0" kern="1200" dirty="0">
                <a:solidFill>
                  <a:schemeClr val="tx1"/>
                </a:solidFill>
                <a:effectLst/>
                <a:latin typeface="+mn-lt"/>
                <a:ea typeface="+mn-ea"/>
                <a:cs typeface="+mn-cs"/>
              </a:rPr>
              <a:t>请求在最大吞吐量时的延迟分布</a:t>
            </a:r>
            <a:endParaRPr lang="en-US" altLang="zh-CN"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10109049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是一种以加速器为中心的网络服务器体系结构，可将服务器数据和控制平面分流到</a:t>
            </a:r>
            <a:r>
              <a:rPr lang="en-US" altLang="zh-CN" sz="1200" b="0" i="0" kern="1200" dirty="0" err="1">
                <a:solidFill>
                  <a:schemeClr val="tx1"/>
                </a:solidFill>
                <a:effectLst/>
                <a:latin typeface="+mn-lt"/>
                <a:ea typeface="+mn-ea"/>
                <a:cs typeface="+mn-cs"/>
              </a:rPr>
              <a:t>SmartNIC</a:t>
            </a:r>
            <a:r>
              <a:rPr lang="zh-CN" altLang="en-US" sz="1200" b="0" i="0" kern="1200" dirty="0">
                <a:solidFill>
                  <a:schemeClr val="tx1"/>
                </a:solidFill>
                <a:effectLst/>
                <a:latin typeface="+mn-lt"/>
                <a:ea typeface="+mn-ea"/>
                <a:cs typeface="+mn-cs"/>
              </a:rPr>
              <a:t>，并通过轻量级硬件友好的</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机制实现加速器的直接联网。</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到目前为止，</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主要用于加速低级数据包处理应用，例如网络功能和软件定义的联网。假设</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也为提高硬件加速网络连接计算服务的效率和性能创造了新的机会。</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dirty="0"/>
              <a:t>Lynx</a:t>
            </a:r>
            <a:r>
              <a:rPr lang="zh-CN" altLang="en-US" dirty="0"/>
              <a:t>在</a:t>
            </a:r>
            <a:r>
              <a:rPr lang="en-US" altLang="zh-CN" dirty="0"/>
              <a:t>SNIC</a:t>
            </a:r>
            <a:r>
              <a:rPr lang="zh-CN" altLang="en-US" dirty="0"/>
              <a:t>上执行许多通用服务器数据和控制平面，从而实现进出加速器的网络</a:t>
            </a:r>
            <a:r>
              <a:rPr lang="en-US" altLang="zh-CN" dirty="0"/>
              <a:t>I/O</a:t>
            </a:r>
            <a:r>
              <a:rPr lang="zh-CN" altLang="en-US" dirty="0"/>
              <a:t>，而无需使用主机</a:t>
            </a:r>
            <a:r>
              <a:rPr lang="en-US" altLang="zh-CN" dirty="0"/>
              <a:t>CPU</a:t>
            </a:r>
            <a:r>
              <a:rPr lang="zh-CN" altLang="en-US" dirty="0"/>
              <a:t>进行网络处理，也无需在加速器上运行网络堆栈。</a:t>
            </a:r>
          </a:p>
        </p:txBody>
      </p:sp>
      <p:sp>
        <p:nvSpPr>
          <p:cNvPr id="4" name="灯片编号占位符 3"/>
          <p:cNvSpPr>
            <a:spLocks noGrp="1"/>
          </p:cNvSpPr>
          <p:nvPr>
            <p:ph type="sldNum" sz="quarter" idx="5"/>
          </p:nvPr>
        </p:nvSpPr>
        <p:spPr/>
        <p:txBody>
          <a:bodyPr/>
          <a:lstStyle/>
          <a:p>
            <a:fld id="{A4436607-4A05-45D0-9BAE-9C795E5CB43F}" type="slidenum">
              <a:rPr lang="zh-CN" altLang="en-US" smtClean="0"/>
              <a:t>2</a:t>
            </a:fld>
            <a:endParaRPr lang="zh-CN" altLang="en-US"/>
          </a:p>
        </p:txBody>
      </p:sp>
    </p:spTree>
    <p:extLst>
      <p:ext uri="{BB962C8B-B14F-4D97-AF65-F5344CB8AC3E}">
        <p14:creationId xmlns:p14="http://schemas.microsoft.com/office/powerpoint/2010/main" val="3741479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18704955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为驱动计算密集型加速网络服务器提供了一种替代主机</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的可行方案。</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架构越专业，其性能潜力就越高。然而，随着基于</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不断发展并变得越来越强大，使用它们来管理加速器是构建快速高效的硬件加速网络服务的一种有吸引力的方法。</a:t>
            </a:r>
            <a:endParaRPr lang="en-US" altLang="zh-CN"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2360947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在传统的硬件加速服务器设计中</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图</a:t>
            </a:r>
            <a:r>
              <a:rPr lang="en-US" altLang="zh-CN" sz="1200" b="0" i="0" kern="1200" dirty="0">
                <a:solidFill>
                  <a:schemeClr val="tx1"/>
                </a:solidFill>
                <a:effectLst/>
                <a:latin typeface="+mn-lt"/>
                <a:ea typeface="+mn-ea"/>
                <a:cs typeface="+mn-cs"/>
              </a:rPr>
              <a:t>1a)</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执行两个主要任务：</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它运行样板逻辑，例如网络堆栈中的包处理，并与网络客户端交互；</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它向计算加速器分派请求，负责相关的数据传输、加速器调用和同步。</a:t>
            </a:r>
          </a:p>
          <a:p>
            <a:r>
              <a:rPr lang="zh-CN" altLang="en-US" sz="1200" b="0" i="0" kern="1200" dirty="0">
                <a:solidFill>
                  <a:schemeClr val="tx1"/>
                </a:solidFill>
                <a:effectLst/>
                <a:latin typeface="+mn-lt"/>
                <a:ea typeface="+mn-ea"/>
                <a:cs typeface="+mn-cs"/>
              </a:rPr>
              <a:t>相比之下，</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图</a:t>
            </a:r>
            <a:r>
              <a:rPr lang="en-US" altLang="zh-CN" sz="1200" b="0" i="0" kern="1200" dirty="0">
                <a:solidFill>
                  <a:schemeClr val="tx1"/>
                </a:solidFill>
                <a:effectLst/>
                <a:latin typeface="+mn-lt"/>
                <a:ea typeface="+mn-ea"/>
                <a:cs typeface="+mn-cs"/>
              </a:rPr>
              <a:t>1b)</a:t>
            </a:r>
            <a:r>
              <a:rPr lang="zh-CN" altLang="en-US" sz="1200" b="0" i="0" kern="1200" dirty="0">
                <a:solidFill>
                  <a:schemeClr val="tx1"/>
                </a:solidFill>
                <a:effectLst/>
                <a:latin typeface="+mn-lt"/>
                <a:ea typeface="+mn-ea"/>
                <a:cs typeface="+mn-cs"/>
              </a:rPr>
              <a:t>将这两个任务分流到</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，允许加速器上的应用程序代码绕过主机</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直接与网络交互。</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来自加速器的轻量级网络。</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使加速器能够在加速器执行的任何时间点通过网络与其他计算机通信。</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在加速器上运行轻量级</a:t>
            </a:r>
            <a:r>
              <a:rPr lang="en-US" altLang="zh-CN" sz="1200" b="0" i="0" kern="1200" dirty="0">
                <a:solidFill>
                  <a:schemeClr val="tx1"/>
                </a:solidFill>
                <a:effectLst/>
                <a:latin typeface="+mn-lt"/>
                <a:ea typeface="+mn-ea"/>
                <a:cs typeface="+mn-cs"/>
              </a:rPr>
              <a:t>API</a:t>
            </a:r>
            <a:r>
              <a:rPr lang="zh-CN" altLang="en-US" sz="1200" b="0" i="0" kern="1200" dirty="0">
                <a:solidFill>
                  <a:schemeClr val="tx1"/>
                </a:solidFill>
                <a:effectLst/>
                <a:latin typeface="+mn-lt"/>
                <a:ea typeface="+mn-ea"/>
                <a:cs typeface="+mn-cs"/>
              </a:rPr>
              <a:t>层，本机支持</a:t>
            </a:r>
            <a:r>
              <a:rPr lang="en-US" altLang="zh-CN" sz="1200" b="0" i="0" kern="1200" dirty="0">
                <a:solidFill>
                  <a:schemeClr val="tx1"/>
                </a:solidFill>
                <a:effectLst/>
                <a:latin typeface="+mn-lt"/>
                <a:ea typeface="+mn-ea"/>
                <a:cs typeface="+mn-cs"/>
              </a:rPr>
              <a:t>TCP/UDP</a:t>
            </a:r>
            <a:r>
              <a:rPr lang="zh-CN" altLang="en-US" sz="1200" b="0" i="0" kern="1200" dirty="0">
                <a:solidFill>
                  <a:schemeClr val="tx1"/>
                </a:solidFill>
                <a:effectLst/>
                <a:latin typeface="+mn-lt"/>
                <a:ea typeface="+mn-ea"/>
                <a:cs typeface="+mn-cs"/>
              </a:rPr>
              <a:t>，并且可以跨不同类型的加速器进行部署。</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高</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效率。主机</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从网络处理和加速器管理任务中解放出来。</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性能隔离。</a:t>
            </a:r>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在</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驱动的硬件加速服务和在同一台计算机上并发运行的其他应用程序之间实现了强大的性能隔离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例如，与其他云租户隔离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将网络服务器逻辑卸载到</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运行完整的网络堆栈和通用网络服务器，该服务器监听应用程序指定的端口，并向加速器发送应用程序消息和从加速器发送应用程序消息。</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不需要进行应用程序开发。</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使用</a:t>
            </a:r>
            <a:r>
              <a:rPr lang="en-US" altLang="zh-CN" sz="1200" b="0" i="0" kern="1200" dirty="0">
                <a:solidFill>
                  <a:schemeClr val="tx1"/>
                </a:solidFill>
                <a:effectLst/>
                <a:latin typeface="+mn-lt"/>
                <a:ea typeface="+mn-ea"/>
                <a:cs typeface="+mn-cs"/>
              </a:rPr>
              <a:t>SNIC RDMA</a:t>
            </a:r>
            <a:r>
              <a:rPr lang="zh-CN" altLang="en-US" sz="1200" b="0" i="0" kern="1200" dirty="0">
                <a:solidFill>
                  <a:schemeClr val="tx1"/>
                </a:solidFill>
                <a:effectLst/>
                <a:latin typeface="+mn-lt"/>
                <a:ea typeface="+mn-ea"/>
                <a:cs typeface="+mn-cs"/>
              </a:rPr>
              <a:t>实现可移植性和可扩展性。加速器将</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数据和控制缓冲区存储在它自己的存储器中，而</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远程访问</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，并代表加速器执行</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操作。对于远程访问，</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使用其内部硬件加速的</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引擎，通过单侧</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高效地读取</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写入</a:t>
            </a:r>
            <a:r>
              <a:rPr lang="en-US" altLang="zh-CN" sz="1200" b="0" i="0" kern="1200" dirty="0" err="1">
                <a:solidFill>
                  <a:schemeClr val="tx1"/>
                </a:solidFill>
                <a:effectLst/>
                <a:latin typeface="+mn-lt"/>
                <a:ea typeface="+mn-ea"/>
                <a:cs typeface="+mn-cs"/>
              </a:rPr>
              <a:t>mQueue</a:t>
            </a:r>
            <a:r>
              <a:rPr lang="zh-CN" altLang="en-US" sz="1200" b="0" i="0" kern="1200" dirty="0">
                <a:solidFill>
                  <a:schemeClr val="tx1"/>
                </a:solidFill>
                <a:effectLst/>
                <a:latin typeface="+mn-lt"/>
                <a:ea typeface="+mn-ea"/>
                <a:cs typeface="+mn-cs"/>
              </a:rPr>
              <a:t>。请注意，</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仅在</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和加速器之间使用，对于通过</a:t>
            </a:r>
            <a:r>
              <a:rPr lang="en-US" altLang="zh-CN" sz="1200" b="0" i="0" kern="1200" dirty="0">
                <a:solidFill>
                  <a:schemeClr val="tx1"/>
                </a:solidFill>
                <a:effectLst/>
                <a:latin typeface="+mn-lt"/>
                <a:ea typeface="+mn-ea"/>
                <a:cs typeface="+mn-cs"/>
              </a:rPr>
              <a:t>UDP/TCP</a:t>
            </a:r>
            <a:r>
              <a:rPr lang="zh-CN" altLang="en-US" sz="1200" b="0" i="0" kern="1200" dirty="0">
                <a:solidFill>
                  <a:schemeClr val="tx1"/>
                </a:solidFill>
                <a:effectLst/>
                <a:latin typeface="+mn-lt"/>
                <a:ea typeface="+mn-ea"/>
                <a:cs typeface="+mn-cs"/>
              </a:rPr>
              <a:t>连接到加速服务的外部客户端是透明的。</a:t>
            </a:r>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3</a:t>
            </a:fld>
            <a:endParaRPr lang="zh-CN" altLang="en-US"/>
          </a:p>
        </p:txBody>
      </p:sp>
    </p:spTree>
    <p:extLst>
      <p:ext uri="{BB962C8B-B14F-4D97-AF65-F5344CB8AC3E}">
        <p14:creationId xmlns:p14="http://schemas.microsoft.com/office/powerpoint/2010/main" val="12841371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是以可编程设备为特色的</a:t>
            </a:r>
            <a:r>
              <a:rPr lang="en-US" altLang="zh-CN" sz="1200" b="0" i="0" kern="1200" dirty="0">
                <a:solidFill>
                  <a:schemeClr val="tx1"/>
                </a:solidFill>
                <a:effectLst/>
                <a:latin typeface="+mn-lt"/>
                <a:ea typeface="+mn-ea"/>
                <a:cs typeface="+mn-cs"/>
              </a:rPr>
              <a:t>NIC</a:t>
            </a:r>
            <a:r>
              <a:rPr lang="zh-CN" altLang="en-US" sz="1200" b="0" i="0" kern="1200" dirty="0">
                <a:solidFill>
                  <a:schemeClr val="tx1"/>
                </a:solidFill>
                <a:effectLst/>
                <a:latin typeface="+mn-lt"/>
                <a:ea typeface="+mn-ea"/>
                <a:cs typeface="+mn-cs"/>
              </a:rPr>
              <a:t>，用于执行网络流量的自定义处理。</a:t>
            </a:r>
            <a:endParaRPr lang="en-US" altLang="zh-CN" dirty="0"/>
          </a:p>
          <a:p>
            <a:endParaRPr lang="en-US" altLang="zh-CN" dirty="0"/>
          </a:p>
          <a:p>
            <a:r>
              <a:rPr lang="zh-CN" altLang="en-US" dirty="0"/>
              <a:t>通过</a:t>
            </a:r>
            <a:r>
              <a:rPr lang="en-US" altLang="zh-CN" dirty="0"/>
              <a:t>NIC</a:t>
            </a:r>
            <a:r>
              <a:rPr lang="zh-CN" altLang="en-US" dirty="0"/>
              <a:t>的每个包都由程序员定制的</a:t>
            </a:r>
            <a:r>
              <a:rPr lang="en-US" altLang="zh-CN" dirty="0"/>
              <a:t>FPGA</a:t>
            </a:r>
            <a:r>
              <a:rPr lang="zh-CN" altLang="en-US" dirty="0"/>
              <a:t>逻辑处理。该体系结构重复使用了优化的网卡到主机数据路径，并与标准</a:t>
            </a:r>
            <a:r>
              <a:rPr lang="en-US" altLang="zh-CN" dirty="0"/>
              <a:t>I/O</a:t>
            </a:r>
            <a:r>
              <a:rPr lang="zh-CN" altLang="en-US" dirty="0"/>
              <a:t>软件堆栈兼容。对于</a:t>
            </a:r>
            <a:r>
              <a:rPr lang="en-US" altLang="zh-CN" dirty="0"/>
              <a:t>Lynx</a:t>
            </a:r>
            <a:r>
              <a:rPr lang="zh-CN" altLang="en-US" dirty="0"/>
              <a:t>，</a:t>
            </a:r>
            <a:r>
              <a:rPr lang="en-US" altLang="zh-CN" dirty="0"/>
              <a:t>FPGA</a:t>
            </a:r>
            <a:r>
              <a:rPr lang="zh-CN" altLang="en-US" dirty="0"/>
              <a:t>上的应用程序逻辑包括一个网络服务器，该服务器处理传入连接并通过</a:t>
            </a:r>
            <a:r>
              <a:rPr lang="en-US" altLang="zh-CN" dirty="0"/>
              <a:t>PCIe</a:t>
            </a:r>
            <a:r>
              <a:rPr lang="zh-CN" altLang="en-US" dirty="0"/>
              <a:t>与外部计算加速器交互。</a:t>
            </a:r>
            <a:endParaRPr lang="en-US" altLang="zh-CN" dirty="0"/>
          </a:p>
          <a:p>
            <a:endParaRPr lang="en-US" altLang="zh-CN" dirty="0"/>
          </a:p>
          <a:p>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可能在几种连接配置下工作，但在本文中，我们重点介绍多宿主模式。在这里，</a:t>
            </a:r>
            <a:r>
              <a:rPr lang="en-US" altLang="zh-CN" sz="1200" b="0" i="0" kern="1200" dirty="0">
                <a:solidFill>
                  <a:schemeClr val="tx1"/>
                </a:solidFill>
                <a:effectLst/>
                <a:latin typeface="+mn-lt"/>
                <a:ea typeface="+mn-ea"/>
                <a:cs typeface="+mn-cs"/>
              </a:rPr>
              <a:t>SNIC CPU</a:t>
            </a:r>
            <a:r>
              <a:rPr lang="zh-CN" altLang="en-US" sz="1200" b="0" i="0" kern="1200" dirty="0">
                <a:solidFill>
                  <a:schemeClr val="tx1"/>
                </a:solidFill>
                <a:effectLst/>
                <a:latin typeface="+mn-lt"/>
                <a:ea typeface="+mn-ea"/>
                <a:cs typeface="+mn-cs"/>
              </a:rPr>
              <a:t>作为具有自己的网络堆栈和</a:t>
            </a:r>
            <a:r>
              <a:rPr lang="en-US" altLang="zh-CN" sz="1200" b="0" i="0" kern="1200" dirty="0">
                <a:solidFill>
                  <a:schemeClr val="tx1"/>
                </a:solidFill>
                <a:effectLst/>
                <a:latin typeface="+mn-lt"/>
                <a:ea typeface="+mn-ea"/>
                <a:cs typeface="+mn-cs"/>
              </a:rPr>
              <a:t>IP</a:t>
            </a:r>
            <a:r>
              <a:rPr lang="zh-CN" altLang="en-US" sz="1200" b="0" i="0" kern="1200" dirty="0">
                <a:solidFill>
                  <a:schemeClr val="tx1"/>
                </a:solidFill>
                <a:effectLst/>
                <a:latin typeface="+mn-lt"/>
                <a:ea typeface="+mn-ea"/>
                <a:cs typeface="+mn-cs"/>
              </a:rPr>
              <a:t>地址的独立计算机运行。此外，</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还可以通过可靠的</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连接与主机通信。我们利用</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访问加速器内存中的消息队列。</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4</a:t>
            </a:fld>
            <a:endParaRPr lang="zh-CN" altLang="en-US"/>
          </a:p>
        </p:txBody>
      </p:sp>
    </p:spTree>
    <p:extLst>
      <p:ext uri="{BB962C8B-B14F-4D97-AF65-F5344CB8AC3E}">
        <p14:creationId xmlns:p14="http://schemas.microsoft.com/office/powerpoint/2010/main" val="525940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上进行通用网络处理和加速器管理会阻碍系统的效率和性能隔离，而最近通过公开加速器端</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功能来缓解这些问题的建议会导致高资源开销和功能限制。</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在加速服务中的作用逐渐减弱</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现在流行的云服务加速时一般要通过一个运行在主机端</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上的前端来将客户端请求分派到加速器并将结果发回，那么主机</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在请求处理中的参与程度是多少很值得关注。分析发现，</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加速的神经网络推理系统中最常见的的优化技术是通过用更少的内核调用构建更大的</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内核来减少</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调用。</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内核调用涉及额外的开销，如果</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内核执行的时间相对较短，这些开销就会开始主导性能。</a:t>
            </a:r>
            <a:endParaRPr lang="en-US" altLang="zh-CN" sz="1200" b="0" i="0" kern="1200" dirty="0">
              <a:solidFill>
                <a:schemeClr val="tx1"/>
              </a:solidFill>
              <a:effectLst/>
              <a:latin typeface="+mn-lt"/>
              <a:ea typeface="+mn-ea"/>
              <a:cs typeface="+mn-cs"/>
            </a:endParaRPr>
          </a:p>
          <a:p>
            <a:r>
              <a:rPr lang="zh-CN" altLang="en-US" dirty="0"/>
              <a:t>内核终止会导致</a:t>
            </a:r>
            <a:r>
              <a:rPr lang="en-US" altLang="zh-CN" dirty="0"/>
              <a:t>GPU</a:t>
            </a:r>
            <a:r>
              <a:rPr lang="zh-CN" altLang="en-US" dirty="0"/>
              <a:t>重置其存储在寄存器和每核便签式存储器中的瞬时状态，而将状态保存在寄存器中可以显著提高系统性能。</a:t>
            </a:r>
            <a:endParaRPr lang="en-US" altLang="zh-CN" dirty="0"/>
          </a:p>
          <a:p>
            <a:r>
              <a:rPr lang="zh-CN" altLang="en-US" dirty="0"/>
              <a:t>在</a:t>
            </a:r>
            <a:r>
              <a:rPr lang="en-US" altLang="zh-CN" dirty="0"/>
              <a:t>CPU</a:t>
            </a:r>
            <a:r>
              <a:rPr lang="zh-CN" altLang="en-US" dirty="0"/>
              <a:t>和</a:t>
            </a:r>
            <a:r>
              <a:rPr lang="en-US" altLang="zh-CN" dirty="0"/>
              <a:t>GPU</a:t>
            </a:r>
            <a:r>
              <a:rPr lang="zh-CN" altLang="en-US" dirty="0"/>
              <a:t>上交错计算还需要它们之间的数据传输，代价高昂。</a:t>
            </a:r>
            <a:endParaRPr lang="en-US" altLang="zh-CN" dirty="0"/>
          </a:p>
          <a:p>
            <a:endParaRPr lang="en-US" altLang="zh-CN" dirty="0"/>
          </a:p>
          <a:p>
            <a:r>
              <a:rPr lang="zh-CN" altLang="en-US" dirty="0"/>
              <a:t>新兴的加速服务可能会在加速器上执行大部分请求处理，而主机</a:t>
            </a:r>
            <a:r>
              <a:rPr lang="en-US" altLang="zh-CN" dirty="0"/>
              <a:t>CPU</a:t>
            </a:r>
            <a:r>
              <a:rPr lang="zh-CN" altLang="en-US" dirty="0"/>
              <a:t>主要用于网络消息处理和加速器管理。但是，使用主机</a:t>
            </a:r>
            <a:r>
              <a:rPr lang="en-US" altLang="zh-CN" dirty="0"/>
              <a:t>CPU</a:t>
            </a:r>
            <a:r>
              <a:rPr lang="zh-CN" altLang="en-US" dirty="0"/>
              <a:t>执行这些任务有其不足之处。</a:t>
            </a:r>
            <a:endParaRPr lang="en-US" altLang="zh-CN"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5</a:t>
            </a:fld>
            <a:endParaRPr lang="zh-CN" altLang="en-US"/>
          </a:p>
        </p:txBody>
      </p:sp>
    </p:spTree>
    <p:extLst>
      <p:ext uri="{BB962C8B-B14F-4D97-AF65-F5344CB8AC3E}">
        <p14:creationId xmlns:p14="http://schemas.microsoft.com/office/powerpoint/2010/main" val="1874753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主机</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驱动设计的缺点</a:t>
            </a:r>
            <a:endParaRPr lang="en-US" altLang="zh-CN" dirty="0"/>
          </a:p>
          <a:p>
            <a:endParaRPr lang="en-US" altLang="zh-CN" dirty="0"/>
          </a:p>
          <a:p>
            <a:r>
              <a:rPr lang="zh-CN" altLang="en-US" sz="1200" b="0" i="0" kern="1200" dirty="0">
                <a:solidFill>
                  <a:schemeClr val="tx1"/>
                </a:solidFill>
                <a:effectLst/>
                <a:latin typeface="+mn-lt"/>
                <a:ea typeface="+mn-ea"/>
                <a:cs typeface="+mn-cs"/>
              </a:rPr>
              <a:t>加速器调用开销。在</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驱动的网络服务器中，</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执行加速器调用、同步和数据移动。这些任务构成了短延迟敏感内核端到端执行的重要部分，因为它们都涉及与加速器驱动程序的交互。</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使用浪费。</a:t>
            </a:r>
            <a:r>
              <a:rPr lang="zh-CN" altLang="en-US" dirty="0"/>
              <a:t>加速器管理和网络</a:t>
            </a:r>
            <a:r>
              <a:rPr lang="en-US" altLang="zh-CN" dirty="0"/>
              <a:t>I/O</a:t>
            </a:r>
            <a:r>
              <a:rPr lang="zh-CN" altLang="en-US" dirty="0"/>
              <a:t>任务本质上是受</a:t>
            </a:r>
            <a:r>
              <a:rPr lang="en-US" altLang="zh-CN" dirty="0"/>
              <a:t>I/O</a:t>
            </a:r>
            <a:r>
              <a:rPr lang="zh-CN" altLang="en-US" dirty="0"/>
              <a:t>和控制约束的。因此，它们不需要超标量、无序的</a:t>
            </a:r>
            <a:r>
              <a:rPr lang="en-US" altLang="zh-CN" dirty="0"/>
              <a:t>X86 CPU</a:t>
            </a:r>
            <a:r>
              <a:rPr lang="zh-CN" altLang="en-US" dirty="0"/>
              <a:t>体系结构的全部功能来实现高性能。比如大多数加速器操作要通过</a:t>
            </a:r>
            <a:r>
              <a:rPr lang="en-US" altLang="zh-CN" dirty="0"/>
              <a:t>PCIE</a:t>
            </a:r>
            <a:r>
              <a:rPr lang="zh-CN" altLang="en-US" dirty="0"/>
              <a:t>访问内存映射控制寄存器，这要面对长等待时间的阻塞操作，轮询用于在与加速器交互时实现低延迟，但轮询操作可以由简单的微控制器进行，无需</a:t>
            </a:r>
            <a:r>
              <a:rPr lang="en-US" altLang="zh-CN" dirty="0"/>
              <a:t>CPU</a:t>
            </a:r>
            <a:r>
              <a:rPr lang="zh-CN" altLang="en-US" dirty="0"/>
              <a:t>参与。</a:t>
            </a:r>
            <a:endParaRPr lang="en-US" altLang="zh-CN" dirty="0"/>
          </a:p>
          <a:p>
            <a:endParaRPr lang="en-US" altLang="zh-CN" dirty="0"/>
          </a:p>
          <a:p>
            <a:r>
              <a:rPr lang="zh-CN" altLang="en-US" sz="1200" b="0" i="0" kern="1200" dirty="0">
                <a:solidFill>
                  <a:schemeClr val="tx1"/>
                </a:solidFill>
                <a:effectLst/>
                <a:latin typeface="+mn-lt"/>
                <a:ea typeface="+mn-ea"/>
                <a:cs typeface="+mn-cs"/>
              </a:rPr>
              <a:t>干扰位于同一位置的应用程序。许多加速服务，如机器学习模型服务，需要亚毫秒级、可预测的响应延迟。在多租户系统中，这一要求转化为需要在同一物理机上共同执行的工作负载之间进行性能隔离，以防止噪音邻居效应。</a:t>
            </a: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6</a:t>
            </a:fld>
            <a:endParaRPr lang="zh-CN" altLang="en-US"/>
          </a:p>
        </p:txBody>
      </p:sp>
    </p:spTree>
    <p:extLst>
      <p:ext uri="{BB962C8B-B14F-4D97-AF65-F5344CB8AC3E}">
        <p14:creationId xmlns:p14="http://schemas.microsoft.com/office/powerpoint/2010/main" val="26673006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以</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为中心的服务器设计的局限性</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以</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为中心的设计在某些工作负载中实现了更高的性能，比传统的</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驱动方法更高效、更容易编程。但在应用中仍然存在挑战。</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首先，加速器在执行控制密集型逻辑时通常效率低下。即使对于</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，运行网络服务器也需要大量的计算资源来实现高</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性能，代价是计算密集型应用程序逻辑的吞吐量降低。其次，加速器端复杂的</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层给寄存器等硬件资源带来了额外的压力，在某些情况下可能会导致性能显著下降。第三，这些工作大多需要</a:t>
            </a:r>
            <a:r>
              <a:rPr lang="en-US" altLang="zh-CN" sz="1200" b="0" i="0" kern="1200" dirty="0">
                <a:solidFill>
                  <a:schemeClr val="tx1"/>
                </a:solidFill>
                <a:effectLst/>
                <a:latin typeface="+mn-lt"/>
                <a:ea typeface="+mn-ea"/>
                <a:cs typeface="+mn-cs"/>
              </a:rPr>
              <a:t>Infiniband</a:t>
            </a:r>
            <a:r>
              <a:rPr lang="zh-CN" altLang="en-US" sz="1200" b="0" i="0" kern="1200" dirty="0">
                <a:solidFill>
                  <a:schemeClr val="tx1"/>
                </a:solidFill>
                <a:effectLst/>
                <a:latin typeface="+mn-lt"/>
                <a:ea typeface="+mn-ea"/>
                <a:cs typeface="+mn-cs"/>
              </a:rPr>
              <a:t>传输才能连接到运行在</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上的服务，并且不支持</a:t>
            </a:r>
            <a:r>
              <a:rPr lang="en-US" altLang="zh-CN" sz="1200" b="0" i="0" kern="1200" dirty="0">
                <a:solidFill>
                  <a:schemeClr val="tx1"/>
                </a:solidFill>
                <a:effectLst/>
                <a:latin typeface="+mn-lt"/>
                <a:ea typeface="+mn-ea"/>
                <a:cs typeface="+mn-cs"/>
              </a:rPr>
              <a:t>UDP/TCP</a:t>
            </a:r>
            <a:r>
              <a:rPr lang="zh-CN" altLang="en-US" sz="1200" b="0" i="0" kern="1200" dirty="0">
                <a:solidFill>
                  <a:schemeClr val="tx1"/>
                </a:solidFill>
                <a:effectLst/>
                <a:latin typeface="+mn-lt"/>
                <a:ea typeface="+mn-ea"/>
                <a:cs typeface="+mn-cs"/>
              </a:rPr>
              <a:t>，这严重限制了它们在数据中心系统中的使用。最后，这些工作中的大多数需要几个主机</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核心来操作</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端的网络</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；因此，它们仍然受到</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使用效率低下和与共处租户的性能干扰的影响。</a:t>
            </a:r>
            <a:endParaRPr lang="en-US" altLang="zh-CN" dirty="0"/>
          </a:p>
          <a:p>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7</a:t>
            </a:fld>
            <a:endParaRPr lang="zh-CN" altLang="en-US"/>
          </a:p>
        </p:txBody>
      </p:sp>
    </p:spTree>
    <p:extLst>
      <p:ext uri="{BB962C8B-B14F-4D97-AF65-F5344CB8AC3E}">
        <p14:creationId xmlns:p14="http://schemas.microsoft.com/office/powerpoint/2010/main" val="277675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r>
              <a:rPr lang="zh-CN" altLang="en-US" sz="1200" b="0" i="0" kern="1200" dirty="0">
                <a:solidFill>
                  <a:schemeClr val="tx1"/>
                </a:solidFill>
                <a:effectLst/>
                <a:latin typeface="+mn-lt"/>
                <a:ea typeface="+mn-ea"/>
                <a:cs typeface="+mn-cs"/>
              </a:rPr>
              <a:t>加速网络服务在位于一台或多台物理机中的加速器上运行。</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运行通用网络服务器，作为网络服务的前端；所有客户端通过标准的</a:t>
            </a:r>
            <a:r>
              <a:rPr lang="en-US" altLang="zh-CN" sz="1200" b="0" i="0" kern="1200" dirty="0">
                <a:solidFill>
                  <a:schemeClr val="tx1"/>
                </a:solidFill>
                <a:effectLst/>
                <a:latin typeface="+mn-lt"/>
                <a:ea typeface="+mn-ea"/>
                <a:cs typeface="+mn-cs"/>
              </a:rPr>
              <a:t>TCP/UDP</a:t>
            </a:r>
            <a:r>
              <a:rPr lang="zh-CN" altLang="en-US" sz="1200" b="0" i="0" kern="1200" dirty="0">
                <a:solidFill>
                  <a:schemeClr val="tx1"/>
                </a:solidFill>
                <a:effectLst/>
                <a:latin typeface="+mn-lt"/>
                <a:ea typeface="+mn-ea"/>
                <a:cs typeface="+mn-cs"/>
              </a:rPr>
              <a:t>协议连接到服务。在幕后，</a:t>
            </a:r>
            <a:r>
              <a:rPr lang="en-US" altLang="zh-CN" sz="1200" b="0" i="0" kern="1200" dirty="0">
                <a:solidFill>
                  <a:schemeClr val="tx1"/>
                </a:solidFill>
                <a:effectLst/>
                <a:latin typeface="+mn-lt"/>
                <a:ea typeface="+mn-ea"/>
                <a:cs typeface="+mn-cs"/>
              </a:rPr>
              <a:t>SNIC</a:t>
            </a:r>
            <a:r>
              <a:rPr lang="zh-CN" altLang="en-US" sz="1200" b="0" i="0" kern="1200" dirty="0">
                <a:solidFill>
                  <a:schemeClr val="tx1"/>
                </a:solidFill>
                <a:effectLst/>
                <a:latin typeface="+mn-lt"/>
                <a:ea typeface="+mn-ea"/>
                <a:cs typeface="+mn-cs"/>
              </a:rPr>
              <a:t>使用位于各自机器中的常规</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不可编程</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支持</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NIC</a:t>
            </a:r>
            <a:r>
              <a:rPr lang="zh-CN" altLang="en-US" sz="1200" b="0" i="0" kern="1200" dirty="0">
                <a:solidFill>
                  <a:schemeClr val="tx1"/>
                </a:solidFill>
                <a:effectLst/>
                <a:latin typeface="+mn-lt"/>
                <a:ea typeface="+mn-ea"/>
                <a:cs typeface="+mn-cs"/>
              </a:rPr>
              <a:t>通过</a:t>
            </a:r>
            <a:r>
              <a:rPr lang="en-US" altLang="zh-CN" sz="1200" b="0" i="0" kern="1200" dirty="0">
                <a:solidFill>
                  <a:schemeClr val="tx1"/>
                </a:solidFill>
                <a:effectLst/>
                <a:latin typeface="+mn-lt"/>
                <a:ea typeface="+mn-ea"/>
                <a:cs typeface="+mn-cs"/>
              </a:rPr>
              <a:t>RDMA</a:t>
            </a:r>
            <a:r>
              <a:rPr lang="zh-CN" altLang="en-US" sz="1200" b="0" i="0" kern="1200" dirty="0">
                <a:solidFill>
                  <a:schemeClr val="tx1"/>
                </a:solidFill>
                <a:effectLst/>
                <a:latin typeface="+mn-lt"/>
                <a:ea typeface="+mn-ea"/>
                <a:cs typeface="+mn-cs"/>
              </a:rPr>
              <a:t>与远程加速器通信。同一台机器中的所有设备通过</a:t>
            </a:r>
            <a:r>
              <a:rPr lang="en-US" altLang="zh-CN" sz="1200" b="0" i="0" kern="1200" dirty="0">
                <a:solidFill>
                  <a:schemeClr val="tx1"/>
                </a:solidFill>
                <a:effectLst/>
                <a:latin typeface="+mn-lt"/>
                <a:ea typeface="+mn-ea"/>
                <a:cs typeface="+mn-cs"/>
              </a:rPr>
              <a:t>PCIe</a:t>
            </a:r>
            <a:r>
              <a:rPr lang="zh-CN" altLang="en-US" sz="1200" b="0" i="0" kern="1200" dirty="0">
                <a:solidFill>
                  <a:schemeClr val="tx1"/>
                </a:solidFill>
                <a:effectLst/>
                <a:latin typeface="+mn-lt"/>
                <a:ea typeface="+mn-ea"/>
                <a:cs typeface="+mn-cs"/>
              </a:rPr>
              <a:t>对等</a:t>
            </a:r>
            <a:r>
              <a:rPr lang="en-US" altLang="zh-CN" sz="1200" b="0" i="0" kern="1200" dirty="0">
                <a:solidFill>
                  <a:schemeClr val="tx1"/>
                </a:solidFill>
                <a:effectLst/>
                <a:latin typeface="+mn-lt"/>
                <a:ea typeface="+mn-ea"/>
                <a:cs typeface="+mn-cs"/>
              </a:rPr>
              <a:t>DMA</a:t>
            </a:r>
            <a:r>
              <a:rPr lang="zh-CN" altLang="en-US" sz="1200" b="0" i="0" kern="1200" dirty="0">
                <a:solidFill>
                  <a:schemeClr val="tx1"/>
                </a:solidFill>
                <a:effectLst/>
                <a:latin typeface="+mn-lt"/>
                <a:ea typeface="+mn-ea"/>
                <a:cs typeface="+mn-cs"/>
              </a:rPr>
              <a:t>进行通信，而不需要</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参与数据</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控制路径。</a:t>
            </a:r>
          </a:p>
          <a:p>
            <a:br>
              <a:rPr lang="zh-CN" altLang="en-US" dirty="0"/>
            </a:br>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8</a:t>
            </a:fld>
            <a:endParaRPr lang="zh-CN" altLang="en-US"/>
          </a:p>
        </p:txBody>
      </p:sp>
    </p:spTree>
    <p:extLst>
      <p:ext uri="{BB962C8B-B14F-4D97-AF65-F5344CB8AC3E}">
        <p14:creationId xmlns:p14="http://schemas.microsoft.com/office/powerpoint/2010/main" val="39799233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提供加速器端网络</a:t>
            </a:r>
            <a:r>
              <a:rPr lang="en-US" altLang="zh-CN" dirty="0"/>
              <a:t>I/O</a:t>
            </a:r>
          </a:p>
          <a:p>
            <a:r>
              <a:rPr lang="en-US" altLang="zh-CN" dirty="0"/>
              <a:t>Lynx</a:t>
            </a:r>
            <a:r>
              <a:rPr lang="zh-CN" altLang="en-US" dirty="0"/>
              <a:t>直接从加速器驻留代码提供网络</a:t>
            </a:r>
            <a:r>
              <a:rPr lang="en-US" altLang="zh-CN" dirty="0"/>
              <a:t>I/O API</a:t>
            </a:r>
            <a:r>
              <a:rPr lang="zh-CN" altLang="en-US" dirty="0"/>
              <a:t>。因此，加速器可以接收和发送数据，从而在通过</a:t>
            </a:r>
            <a:r>
              <a:rPr lang="en-US" altLang="zh-CN" dirty="0"/>
              <a:t>CPU</a:t>
            </a:r>
            <a:r>
              <a:rPr lang="zh-CN" altLang="en-US" dirty="0"/>
              <a:t>执行</a:t>
            </a:r>
            <a:r>
              <a:rPr lang="en-US" altLang="zh-CN" dirty="0"/>
              <a:t>I/O</a:t>
            </a:r>
            <a:r>
              <a:rPr lang="zh-CN" altLang="en-US" dirty="0"/>
              <a:t>时不需要中断其执行，从而减少了相关的开销。</a:t>
            </a:r>
            <a:endParaRPr lang="en-US" altLang="zh-CN" dirty="0"/>
          </a:p>
          <a:p>
            <a:endParaRPr lang="en-US" altLang="zh-CN" dirty="0"/>
          </a:p>
          <a:p>
            <a:r>
              <a:rPr lang="zh-CN" altLang="en-US" sz="1200" b="0" i="0" kern="1200" dirty="0">
                <a:solidFill>
                  <a:schemeClr val="tx1"/>
                </a:solidFill>
                <a:effectLst/>
                <a:latin typeface="+mn-lt"/>
                <a:ea typeface="+mn-ea"/>
                <a:cs typeface="+mn-cs"/>
              </a:rPr>
              <a:t>避免在加速器上运行通用服务器和调度逻辑。</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Lynx</a:t>
            </a:r>
            <a:r>
              <a:rPr lang="zh-CN" altLang="en-US" sz="1200" b="0" i="0" kern="1200" dirty="0">
                <a:solidFill>
                  <a:schemeClr val="tx1"/>
                </a:solidFill>
                <a:effectLst/>
                <a:latin typeface="+mn-lt"/>
                <a:ea typeface="+mn-ea"/>
                <a:cs typeface="+mn-cs"/>
              </a:rPr>
              <a:t>实现了加速器端网络</a:t>
            </a:r>
            <a:r>
              <a:rPr lang="en-US" altLang="zh-CN" sz="1200" b="0" i="0" kern="1200" dirty="0">
                <a:solidFill>
                  <a:schemeClr val="tx1"/>
                </a:solidFill>
                <a:effectLst/>
                <a:latin typeface="+mn-lt"/>
                <a:ea typeface="+mn-ea"/>
                <a:cs typeface="+mn-cs"/>
              </a:rPr>
              <a:t>I/O</a:t>
            </a:r>
            <a:r>
              <a:rPr lang="zh-CN" altLang="en-US" sz="1200" b="0" i="0" kern="1200" dirty="0">
                <a:solidFill>
                  <a:schemeClr val="tx1"/>
                </a:solidFill>
                <a:effectLst/>
                <a:latin typeface="+mn-lt"/>
                <a:ea typeface="+mn-ea"/>
                <a:cs typeface="+mn-cs"/>
              </a:rPr>
              <a:t>，而无需在加速器上运行资源密集型网络服务器和的工作调度代码。相反，加速器使用资源需求最少的轻量级填充层。这一层可以很容易地在硬件或软件中实现，并可以跨不同的加速器进行移植。</a:t>
            </a:r>
            <a:endParaRPr lang="en-US" altLang="zh-CN" sz="1200" b="0" i="0" kern="1200" dirty="0">
              <a:solidFill>
                <a:schemeClr val="tx1"/>
              </a:solidFill>
              <a:effectLst/>
              <a:latin typeface="+mn-lt"/>
              <a:ea typeface="+mn-ea"/>
              <a:cs typeface="+mn-cs"/>
            </a:endParaRPr>
          </a:p>
          <a:p>
            <a:endParaRPr lang="en-US" altLang="zh-CN" dirty="0"/>
          </a:p>
          <a:p>
            <a:r>
              <a:rPr lang="zh-CN" altLang="en-US" dirty="0"/>
              <a:t>将加速器</a:t>
            </a:r>
            <a:r>
              <a:rPr lang="en-US" altLang="zh-CN" dirty="0"/>
              <a:t>I/O</a:t>
            </a:r>
            <a:r>
              <a:rPr lang="zh-CN" altLang="en-US" dirty="0"/>
              <a:t>层的负载转移到</a:t>
            </a:r>
            <a:r>
              <a:rPr lang="en-US" altLang="zh-CN" dirty="0"/>
              <a:t>SNIC</a:t>
            </a:r>
            <a:r>
              <a:rPr lang="zh-CN" altLang="en-US" dirty="0"/>
              <a:t>。</a:t>
            </a:r>
            <a:endParaRPr lang="en-US" altLang="zh-CN" dirty="0"/>
          </a:p>
          <a:p>
            <a:r>
              <a:rPr lang="en-US" altLang="zh-CN" dirty="0"/>
              <a:t>Lynx</a:t>
            </a:r>
            <a:r>
              <a:rPr lang="zh-CN" altLang="en-US" dirty="0"/>
              <a:t>将网络处理和加速器管理任务转移到</a:t>
            </a:r>
            <a:r>
              <a:rPr lang="en-US" altLang="zh-CN" dirty="0"/>
              <a:t>SNIC</a:t>
            </a:r>
            <a:r>
              <a:rPr lang="zh-CN" altLang="en-US" dirty="0"/>
              <a:t>，从而释放了</a:t>
            </a:r>
            <a:r>
              <a:rPr lang="en-US" altLang="zh-CN" dirty="0"/>
              <a:t>CPU</a:t>
            </a:r>
            <a:r>
              <a:rPr lang="zh-CN" altLang="en-US" dirty="0"/>
              <a:t>和加速器，并为客户端启用了</a:t>
            </a:r>
            <a:r>
              <a:rPr lang="en-US" altLang="zh-CN" dirty="0"/>
              <a:t>TCP/UDP</a:t>
            </a:r>
            <a:r>
              <a:rPr lang="zh-CN" altLang="en-US" dirty="0"/>
              <a:t>支持。</a:t>
            </a:r>
            <a:r>
              <a:rPr lang="en-US" altLang="zh-CN" dirty="0"/>
              <a:t>SNIC</a:t>
            </a:r>
            <a:r>
              <a:rPr lang="zh-CN" altLang="en-US" dirty="0"/>
              <a:t>运行与应用无关的通用代码，因此加速服务的开发人员不需要对</a:t>
            </a:r>
            <a:r>
              <a:rPr lang="en-US" altLang="zh-CN" dirty="0"/>
              <a:t>SNIC</a:t>
            </a:r>
            <a:r>
              <a:rPr lang="zh-CN" altLang="en-US" dirty="0"/>
              <a:t>编程。</a:t>
            </a:r>
          </a:p>
          <a:p>
            <a:endParaRPr lang="zh-CN" altLang="en-US" dirty="0"/>
          </a:p>
          <a:p>
            <a:r>
              <a:rPr lang="zh-CN" altLang="en-US" dirty="0"/>
              <a:t>保持跨加速器的便携性。</a:t>
            </a:r>
            <a:endParaRPr lang="en-US" altLang="zh-CN" dirty="0"/>
          </a:p>
          <a:p>
            <a:r>
              <a:rPr lang="en-US" altLang="zh-CN" dirty="0"/>
              <a:t>SNIC</a:t>
            </a:r>
            <a:r>
              <a:rPr lang="zh-CN" altLang="en-US" dirty="0"/>
              <a:t>不运行特定于加速器的代码。因此，</a:t>
            </a:r>
            <a:r>
              <a:rPr lang="en-US" altLang="zh-CN" dirty="0"/>
              <a:t>Lynx</a:t>
            </a:r>
            <a:r>
              <a:rPr lang="zh-CN" altLang="en-US" dirty="0"/>
              <a:t>可以轻松添加对新加速器的支持。同时，我们利用在主机</a:t>
            </a:r>
            <a:r>
              <a:rPr lang="en-US" altLang="zh-CN" dirty="0"/>
              <a:t>CPU</a:t>
            </a:r>
            <a:r>
              <a:rPr lang="zh-CN" altLang="en-US" dirty="0"/>
              <a:t>上运行的现有软件堆栈来设置和配置加速器，而不必开发在</a:t>
            </a:r>
            <a:r>
              <a:rPr lang="en-US" altLang="zh-CN" dirty="0"/>
              <a:t>SNIC</a:t>
            </a:r>
            <a:r>
              <a:rPr lang="zh-CN" altLang="en-US" dirty="0"/>
              <a:t>上运行的加速器驱动程序。</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t>9</a:t>
            </a:fld>
            <a:endParaRPr lang="zh-CN" altLang="en-US"/>
          </a:p>
        </p:txBody>
      </p:sp>
    </p:spTree>
    <p:extLst>
      <p:ext uri="{BB962C8B-B14F-4D97-AF65-F5344CB8AC3E}">
        <p14:creationId xmlns:p14="http://schemas.microsoft.com/office/powerpoint/2010/main" val="8765880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600" cap="all" baseline="0">
                <a:solidFill>
                  <a:schemeClr val="tx2"/>
                </a:solidFill>
                <a:latin typeface="+mn-ea"/>
                <a:ea typeface="+mn-ea"/>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1082938"/>
            <a:ext cx="12192000" cy="5335634"/>
          </a:xfrm>
          <a:prstGeom prst="rect">
            <a:avLst/>
          </a:prstGeom>
        </p:spPr>
        <p:txBody>
          <a:bodyPr/>
          <a:lstStyle>
            <a:lvl1pPr marL="384175" indent="-384175">
              <a:buFont typeface="Wingdings" panose="05000000000000000000" pitchFamily="2" charset="2"/>
              <a:buChar char="Ø"/>
              <a:defRPr sz="2400" b="1">
                <a:latin typeface="Times New Roman" panose="02020603050405020304" pitchFamily="18" charset="0"/>
                <a:cs typeface="Times New Roman" panose="02020603050405020304" pitchFamily="18" charset="0"/>
              </a:defRPr>
            </a:lvl1pPr>
            <a:lvl2pPr marL="815975" indent="-285750">
              <a:buFont typeface="Arial" panose="020B0604020202020204" pitchFamily="34" charset="0"/>
              <a:buChar char="•"/>
              <a:defRPr sz="2000" i="0">
                <a:latin typeface="Times New Roman" panose="02020603050405020304" pitchFamily="18" charset="0"/>
                <a:cs typeface="Times New Roman" panose="02020603050405020304" pitchFamily="18" charset="0"/>
              </a:defRPr>
            </a:lvl2pPr>
            <a:lvl3pPr marL="1273175" indent="-285750">
              <a:buSzPct val="50000"/>
              <a:buFont typeface="Wingdings" pitchFamily="2" charset="2"/>
              <a:buChar char="u"/>
              <a:defRPr sz="1800">
                <a:latin typeface="Times New Roman" panose="02020603050405020304" pitchFamily="18" charset="0"/>
                <a:cs typeface="Times New Roman" panose="02020603050405020304" pitchFamily="18" charset="0"/>
              </a:defRPr>
            </a:lvl3pPr>
            <a:lvl4pPr marL="1656000" indent="-285750">
              <a:buSzPct val="50000"/>
              <a:buFont typeface="Wingdings" panose="05000000000000000000" pitchFamily="2" charset="2"/>
              <a:buChar char="u"/>
              <a:defRPr sz="1600" i="0"/>
            </a:lvl4pPr>
          </a:lstStyle>
          <a:p>
            <a:pPr lvl="0"/>
            <a:r>
              <a:rPr lang="zh-CN" altLang="en-US" dirty="0"/>
              <a:t>编辑母版文本样式</a:t>
            </a:r>
          </a:p>
          <a:p>
            <a:pPr lvl="1"/>
            <a:r>
              <a:rPr lang="zh-CN" altLang="en-US" dirty="0"/>
              <a:t>第二级</a:t>
            </a:r>
          </a:p>
          <a:p>
            <a:pPr lvl="2"/>
            <a:r>
              <a:rPr lang="zh-CN" altLang="en-US" dirty="0"/>
              <a:t>第三级</a:t>
            </a:r>
            <a:endParaRPr lang="en-US" altLang="zh-CN" dirty="0"/>
          </a:p>
          <a:p>
            <a:pPr lvl="3"/>
            <a:r>
              <a:rPr lang="zh-CN" altLang="en-US" dirty="0"/>
              <a:t>第四级</a:t>
            </a:r>
            <a:endParaRPr lang="en-US" altLang="zh-CN" dirty="0"/>
          </a:p>
        </p:txBody>
      </p:sp>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53386"/>
            <a:ext cx="995813" cy="404614"/>
          </a:xfrm>
          <a:prstGeom prst="rect">
            <a:avLst/>
          </a:prstGeom>
        </p:spPr>
        <p:txBody>
          <a:bodyPr/>
          <a:lstStyle/>
          <a:p>
            <a:fld id="{4235D990-D27F-4F2C-9FEA-C8DF9BEEB4E2}" type="slidenum">
              <a:rPr lang="zh-CN" altLang="en-US" smtClean="0"/>
              <a:t>‹#›</a:t>
            </a:fld>
            <a:endParaRPr lang="zh-CN" altLang="en-US" dirty="0"/>
          </a:p>
        </p:txBody>
      </p:sp>
    </p:spTree>
    <p:extLst>
      <p:ext uri="{BB962C8B-B14F-4D97-AF65-F5344CB8AC3E}">
        <p14:creationId xmlns:p14="http://schemas.microsoft.com/office/powerpoint/2010/main" val="1130631113"/>
      </p:ext>
    </p:extLst>
  </p:cSld>
  <p:clrMapOvr>
    <a:overrideClrMapping bg1="lt1" tx1="dk1" bg2="lt2" tx2="dk2" accent1="accent1" accent2="accent2" accent3="accent3" accent4="accent4" accent5="accent5" accent6="accent6" hlink="hlink" folHlink="folHlink"/>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7" name="标题 6"/>
          <p:cNvSpPr>
            <a:spLocks noGrp="1"/>
          </p:cNvSpPr>
          <p:nvPr>
            <p:ph type="title"/>
          </p:nvPr>
        </p:nvSpPr>
        <p:spPr>
          <a:xfrm>
            <a:off x="0" y="241633"/>
            <a:ext cx="12192000" cy="684114"/>
          </a:xfrm>
          <a:prstGeom prst="rect">
            <a:avLst/>
          </a:prstGeom>
        </p:spPr>
        <p:txBody>
          <a:bodyPr>
            <a:normAutofit/>
          </a:bodyPr>
          <a:lstStyle>
            <a:lvl1pPr algn="ctr">
              <a:defRPr sz="3200" b="1" i="0">
                <a:solidFill>
                  <a:srgbClr val="FF0000"/>
                </a:solidFill>
                <a:latin typeface="+mn-ea"/>
                <a:ea typeface="+mn-ea"/>
                <a:cs typeface="Times New Roman" panose="02020603050405020304" pitchFamily="18" charset="0"/>
              </a:defRPr>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
        <p:nvSpPr>
          <p:cNvPr id="2" name="灯片编号占位符 1">
            <a:extLst>
              <a:ext uri="{FF2B5EF4-FFF2-40B4-BE49-F238E27FC236}">
                <a16:creationId xmlns:a16="http://schemas.microsoft.com/office/drawing/2014/main" id="{5A9AC12A-7EA8-4A6E-B0D3-98A2A8312903}"/>
              </a:ext>
            </a:extLst>
          </p:cNvPr>
          <p:cNvSpPr>
            <a:spLocks noGrp="1"/>
          </p:cNvSpPr>
          <p:nvPr>
            <p:ph type="sldNum" sz="quarter" idx="10"/>
          </p:nvPr>
        </p:nvSpPr>
        <p:spPr>
          <a:xfrm>
            <a:off x="11196187" y="6466212"/>
            <a:ext cx="995813" cy="404614"/>
          </a:xfrm>
          <a:prstGeom prst="rect">
            <a:avLst/>
          </a:prstGeom>
        </p:spPr>
        <p:txBody>
          <a:bodyPr/>
          <a:lstStyle/>
          <a:p>
            <a:fld id="{4235D990-D27F-4F2C-9FEA-C8DF9BEEB4E2}" type="slidenum">
              <a:rPr lang="zh-CN" altLang="en-US" smtClean="0"/>
              <a:t>‹#›</a:t>
            </a:fld>
            <a:endParaRPr lang="zh-CN" altLang="en-US"/>
          </a:p>
        </p:txBody>
      </p:sp>
      <p:sp>
        <p:nvSpPr>
          <p:cNvPr id="12" name="内容占位符 2">
            <a:extLst>
              <a:ext uri="{FF2B5EF4-FFF2-40B4-BE49-F238E27FC236}">
                <a16:creationId xmlns:a16="http://schemas.microsoft.com/office/drawing/2014/main" id="{7227B8C0-8FC7-4D96-A569-5FA6922C404E}"/>
              </a:ext>
            </a:extLst>
          </p:cNvPr>
          <p:cNvSpPr>
            <a:spLocks noGrp="1"/>
          </p:cNvSpPr>
          <p:nvPr>
            <p:ph sz="half" idx="1"/>
          </p:nvPr>
        </p:nvSpPr>
        <p:spPr>
          <a:xfrm>
            <a:off x="0" y="1003096"/>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
        <p:nvSpPr>
          <p:cNvPr id="22" name="内容占位符 2">
            <a:extLst>
              <a:ext uri="{FF2B5EF4-FFF2-40B4-BE49-F238E27FC236}">
                <a16:creationId xmlns:a16="http://schemas.microsoft.com/office/drawing/2014/main" id="{DE1F9B9F-44A0-4F57-AAD8-E4FC52F6ABF8}"/>
              </a:ext>
            </a:extLst>
          </p:cNvPr>
          <p:cNvSpPr>
            <a:spLocks noGrp="1"/>
          </p:cNvSpPr>
          <p:nvPr>
            <p:ph sz="half" idx="11"/>
          </p:nvPr>
        </p:nvSpPr>
        <p:spPr>
          <a:xfrm>
            <a:off x="6358128" y="1006272"/>
            <a:ext cx="5833872" cy="5379415"/>
          </a:xfrm>
          <a:prstGeom prst="rect">
            <a:avLst/>
          </a:prstGeom>
        </p:spPr>
        <p:txBody>
          <a:bodyPr/>
          <a:lstStyle>
            <a:lvl1pPr marL="457200" indent="-457200">
              <a:buFont typeface="Wingdings" panose="05000000000000000000" pitchFamily="2" charset="2"/>
              <a:buChar char="Ø"/>
              <a:defRPr sz="2400" b="1"/>
            </a:lvl1pPr>
            <a:lvl2pPr marL="914400" indent="-384175">
              <a:buSzPct val="100000"/>
              <a:buFont typeface="Wingdings" panose="05000000000000000000" pitchFamily="2" charset="2"/>
              <a:buChar char="l"/>
              <a:defRPr lang="en-US" altLang="zh-CN" sz="2000" i="0" kern="1200" baseline="0" dirty="0" smtClean="0">
                <a:solidFill>
                  <a:schemeClr val="tx2"/>
                </a:solidFill>
                <a:latin typeface="Times New Roman" panose="02020603050405020304" pitchFamily="18" charset="0"/>
                <a:ea typeface="+mn-ea"/>
                <a:cs typeface="Times New Roman" panose="02020603050405020304" pitchFamily="18" charset="0"/>
              </a:defRPr>
            </a:lvl2pPr>
            <a:lvl3pPr marL="987425" indent="0">
              <a:buSzPct val="50000"/>
              <a:buFont typeface="Times New Roman" panose="02020603050405020304" pitchFamily="18" charset="0"/>
              <a:buNone/>
              <a:defRPr lang="en-US" altLang="zh-CN" sz="1800" kern="1200" baseline="0" dirty="0" smtClean="0">
                <a:solidFill>
                  <a:schemeClr val="tx2"/>
                </a:solidFill>
                <a:latin typeface="Times New Roman" panose="02020603050405020304" pitchFamily="18" charset="0"/>
                <a:ea typeface="+mn-ea"/>
                <a:cs typeface="Times New Roman" panose="02020603050405020304" pitchFamily="18" charset="0"/>
              </a:defRPr>
            </a:lvl3pPr>
            <a:lvl4pPr marL="1371600" indent="0">
              <a:buSzPct val="100000"/>
              <a:buFont typeface="Arial" panose="020B0604020202020204" pitchFamily="34" charset="0"/>
              <a:buChar char="•"/>
              <a:defRPr sz="1600" i="0"/>
            </a:lvl4pPr>
          </a:lstStyle>
          <a:p>
            <a:pPr lvl="0"/>
            <a:r>
              <a:rPr lang="zh-CN" altLang="en-US" dirty="0"/>
              <a:t>编辑母版文本样式</a:t>
            </a:r>
          </a:p>
          <a:p>
            <a:pPr marL="815975" lvl="1" indent="-285750" algn="l" defTabSz="914400" rtl="0" eaLnBrk="1" latinLnBrk="0" hangingPunct="1">
              <a:lnSpc>
                <a:spcPct val="94000"/>
              </a:lnSpc>
              <a:spcBef>
                <a:spcPts val="500"/>
              </a:spcBef>
              <a:spcAft>
                <a:spcPts val="200"/>
              </a:spcAft>
              <a:buFont typeface="Arial" panose="020B0604020202020204" pitchFamily="34" charset="0"/>
              <a:buChar char="•"/>
            </a:pPr>
            <a:r>
              <a:rPr lang="zh-CN" altLang="en-US" dirty="0"/>
              <a:t>第二级</a:t>
            </a:r>
            <a:endParaRPr lang="en-US" altLang="zh-CN" dirty="0"/>
          </a:p>
          <a:p>
            <a:pPr marL="1273175" lvl="2"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第三级</a:t>
            </a:r>
            <a:endParaRPr lang="en-US" altLang="zh-CN" dirty="0"/>
          </a:p>
          <a:p>
            <a:pPr marL="1657350" lvl="3" indent="-285750" algn="l" defTabSz="914400" rtl="0" eaLnBrk="1" latinLnBrk="0" hangingPunct="1">
              <a:lnSpc>
                <a:spcPct val="94000"/>
              </a:lnSpc>
              <a:spcBef>
                <a:spcPts val="500"/>
              </a:spcBef>
              <a:spcAft>
                <a:spcPts val="200"/>
              </a:spcAft>
              <a:buSzPct val="50000"/>
              <a:buFont typeface="Wingdings" pitchFamily="2" charset="2"/>
              <a:buChar char="u"/>
            </a:pPr>
            <a:r>
              <a:rPr lang="zh-CN" altLang="en-US" dirty="0"/>
              <a:t>第四级</a:t>
            </a:r>
            <a:endParaRPr lang="en-US" altLang="zh-CN" dirty="0"/>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1_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396800"/>
      </p:ext>
    </p:extLst>
  </p:cSld>
  <p:clrMapOvr>
    <a:overrideClrMapping bg1="lt1" tx1="dk1" bg2="lt2" tx2="dk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6">
            <a:extLst>
              <a:ext uri="{BEBA8EAE-BF5A-486C-A8C5-ECC9F3942E4B}">
                <a14:imgProps xmlns:a14="http://schemas.microsoft.com/office/drawing/2010/main">
                  <a14:imgLayer r:embed="rId7">
                    <a14:imgEffect>
                      <a14:brightnessContrast contrast="-5000"/>
                    </a14:imgEffect>
                  </a14:imgLayer>
                </a14:imgProps>
              </a:ext>
            </a:extLst>
          </a:blip>
          <a:srcRect t="36907" b="14356"/>
          <a:stretch>
            <a:fillRect/>
          </a:stretch>
        </p:blipFill>
        <p:spPr>
          <a:xfrm>
            <a:off x="-43094" y="-114291"/>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sz="3600" dirty="0">
                <a:latin typeface="+mn-ea"/>
                <a:ea typeface="+mn-ea"/>
              </a:rPr>
              <a:t>单击此处编辑母版标题样式</a:t>
            </a:r>
            <a:endParaRPr lang="en-US" sz="3600" dirty="0">
              <a:latin typeface="+mn-ea"/>
              <a:ea typeface="+mn-ea"/>
            </a:endParaRPr>
          </a:p>
        </p:txBody>
      </p:sp>
      <p:sp>
        <p:nvSpPr>
          <p:cNvPr id="13" name="Subtitle 2"/>
          <p:cNvSpPr txBox="1"/>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sz="2800" dirty="0"/>
              <a:t>单击此处编辑母版副标题样式</a:t>
            </a:r>
            <a:endParaRPr lang="en-US" sz="2800"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0" r:id="rId3"/>
    <p:sldLayoutId id="2147483652" r:id="rId4"/>
  </p:sldLayoutIdLst>
  <p:hf sldNum="0" hdr="0" ftr="0" dt="0"/>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00750" y="3937685"/>
            <a:ext cx="10990500" cy="2585323"/>
          </a:xfrm>
          <a:prstGeom prst="rect">
            <a:avLst/>
          </a:prstGeom>
          <a:noFill/>
        </p:spPr>
        <p:txBody>
          <a:bodyPr wrap="square" rtlCol="0">
            <a:spAutoFit/>
          </a:bodyPr>
          <a:lstStyle/>
          <a:p>
            <a:pPr algn="ctr"/>
            <a:r>
              <a:rPr lang="en-US" altLang="zh-CN" sz="3600" b="1" dirty="0">
                <a:solidFill>
                  <a:schemeClr val="tx2"/>
                </a:solidFill>
                <a:latin typeface="Times New Roman" panose="02020603050405020304" pitchFamily="18" charset="0"/>
                <a:cs typeface="Times New Roman" panose="02020603050405020304" pitchFamily="18" charset="0"/>
              </a:rPr>
              <a:t>Lynx: A </a:t>
            </a:r>
            <a:r>
              <a:rPr lang="en-US" altLang="zh-CN" sz="3600" b="1" dirty="0" err="1">
                <a:solidFill>
                  <a:schemeClr val="tx2"/>
                </a:solidFill>
                <a:latin typeface="Times New Roman" panose="02020603050405020304" pitchFamily="18" charset="0"/>
                <a:cs typeface="Times New Roman" panose="02020603050405020304" pitchFamily="18" charset="0"/>
              </a:rPr>
              <a:t>SmartNIC</a:t>
            </a:r>
            <a:r>
              <a:rPr lang="en-US" altLang="zh-CN" sz="3600" b="1" dirty="0">
                <a:solidFill>
                  <a:schemeClr val="tx2"/>
                </a:solidFill>
                <a:latin typeface="Times New Roman" panose="02020603050405020304" pitchFamily="18" charset="0"/>
                <a:cs typeface="Times New Roman" panose="02020603050405020304" pitchFamily="18" charset="0"/>
              </a:rPr>
              <a:t>-driven Accelerator-centric</a:t>
            </a:r>
          </a:p>
          <a:p>
            <a:pPr algn="ctr"/>
            <a:r>
              <a:rPr lang="en-US" altLang="zh-CN" sz="3600" b="1" dirty="0">
                <a:solidFill>
                  <a:schemeClr val="tx2"/>
                </a:solidFill>
                <a:latin typeface="Times New Roman" panose="02020603050405020304" pitchFamily="18" charset="0"/>
                <a:cs typeface="Times New Roman" panose="02020603050405020304" pitchFamily="18" charset="0"/>
              </a:rPr>
              <a:t>Architecture for Network Servers</a:t>
            </a:r>
            <a:endParaRPr lang="en-US" altLang="zh-CN" sz="1400" b="1" dirty="0">
              <a:solidFill>
                <a:schemeClr val="tx2"/>
              </a:solidFill>
              <a:latin typeface="Times New Roman" panose="02020603050405020304" pitchFamily="18" charset="0"/>
              <a:cs typeface="Times New Roman" panose="02020603050405020304" pitchFamily="18" charset="0"/>
            </a:endParaRPr>
          </a:p>
          <a:p>
            <a:pPr algn="ctr"/>
            <a:r>
              <a:rPr lang="en-US" altLang="zh-CN" dirty="0" err="1">
                <a:latin typeface="Times New Roman" panose="02020603050405020304" pitchFamily="18" charset="0"/>
                <a:cs typeface="Times New Roman" panose="02020603050405020304" pitchFamily="18" charset="0"/>
              </a:rPr>
              <a:t>Maroun</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Tork</a:t>
            </a:r>
            <a:r>
              <a:rPr lang="en-US" altLang="zh-CN" dirty="0">
                <a:latin typeface="Times New Roman" panose="02020603050405020304" pitchFamily="18" charset="0"/>
                <a:cs typeface="Times New Roman" panose="02020603050405020304" pitchFamily="18" charset="0"/>
              </a:rPr>
              <a:t> Technion – Israel Institute of Technology Haifa, Israel</a:t>
            </a:r>
          </a:p>
          <a:p>
            <a:pPr algn="ctr"/>
            <a:r>
              <a:rPr lang="en-US" altLang="zh-CN" dirty="0">
                <a:latin typeface="Times New Roman" panose="02020603050405020304" pitchFamily="18" charset="0"/>
                <a:cs typeface="Times New Roman" panose="02020603050405020304" pitchFamily="18" charset="0"/>
              </a:rPr>
              <a:t>Lina </a:t>
            </a:r>
            <a:r>
              <a:rPr lang="en-US" altLang="zh-CN" dirty="0" err="1">
                <a:latin typeface="Times New Roman" panose="02020603050405020304" pitchFamily="18" charset="0"/>
                <a:cs typeface="Times New Roman" panose="02020603050405020304" pitchFamily="18" charset="0"/>
              </a:rPr>
              <a:t>Maudlej</a:t>
            </a:r>
            <a:r>
              <a:rPr lang="en-US" altLang="zh-CN" dirty="0">
                <a:latin typeface="Times New Roman" panose="02020603050405020304" pitchFamily="18" charset="0"/>
                <a:cs typeface="Times New Roman" panose="02020603050405020304" pitchFamily="18" charset="0"/>
              </a:rPr>
              <a:t> Technion – Israel Institute of Technology Haifa, Israel</a:t>
            </a:r>
          </a:p>
          <a:p>
            <a:pPr algn="ctr"/>
            <a:r>
              <a:rPr lang="en-US" altLang="zh-CN" dirty="0">
                <a:latin typeface="Times New Roman" panose="02020603050405020304" pitchFamily="18" charset="0"/>
                <a:cs typeface="Times New Roman" panose="02020603050405020304" pitchFamily="18" charset="0"/>
              </a:rPr>
              <a:t>Mark Silberstein Technion – Israel Institute of Technology Haifa, Israel</a:t>
            </a:r>
          </a:p>
          <a:p>
            <a:pPr algn="ctr"/>
            <a:endParaRPr lang="en-US" altLang="zh-CN" dirty="0">
              <a:latin typeface="Times New Roman" panose="02020603050405020304" pitchFamily="18" charset="0"/>
              <a:cs typeface="Times New Roman" panose="02020603050405020304" pitchFamily="18" charset="0"/>
            </a:endParaRPr>
          </a:p>
          <a:p>
            <a:pPr algn="ctr"/>
            <a:r>
              <a:rPr lang="en-US" altLang="zh-CN" dirty="0">
                <a:latin typeface="Times New Roman" panose="02020603050405020304" pitchFamily="18" charset="0"/>
                <a:cs typeface="Times New Roman" panose="02020603050405020304" pitchFamily="18" charset="0"/>
              </a:rPr>
              <a:t>ASPLOS’20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10</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304800" y="1247322"/>
            <a:ext cx="10678602" cy="830997"/>
          </a:xfrm>
          <a:prstGeom prst="rect">
            <a:avLst/>
          </a:prstGeom>
        </p:spPr>
        <p:txBody>
          <a:bodyPr wrap="square">
            <a:spAutoFit/>
          </a:bodyPr>
          <a:lstStyle/>
          <a:p>
            <a:endParaRPr lang="en-US" altLang="zh-CN" sz="2400" dirty="0"/>
          </a:p>
          <a:p>
            <a:pPr marL="342900" indent="-342900">
              <a:buFont typeface="Wingdings" panose="05000000000000000000" pitchFamily="2" charset="2"/>
              <a:buChar char="l"/>
            </a:pPr>
            <a:endParaRPr lang="zh-CN" altLang="en-US" sz="2400" dirty="0"/>
          </a:p>
        </p:txBody>
      </p:sp>
      <p:sp>
        <p:nvSpPr>
          <p:cNvPr id="2" name="矩形 1">
            <a:extLst>
              <a:ext uri="{FF2B5EF4-FFF2-40B4-BE49-F238E27FC236}">
                <a16:creationId xmlns:a16="http://schemas.microsoft.com/office/drawing/2014/main" id="{B59BA88E-9A91-439A-8AA5-7FB23216F1BA}"/>
              </a:ext>
            </a:extLst>
          </p:cNvPr>
          <p:cNvSpPr/>
          <p:nvPr/>
        </p:nvSpPr>
        <p:spPr>
          <a:xfrm>
            <a:off x="304800" y="1247322"/>
            <a:ext cx="5238750" cy="4739759"/>
          </a:xfrm>
          <a:prstGeom prst="rect">
            <a:avLst/>
          </a:prstGeom>
        </p:spPr>
        <p:txBody>
          <a:bodyPr wrap="square">
            <a:spAutoFit/>
          </a:bodyPr>
          <a:lstStyle/>
          <a:p>
            <a:r>
              <a:rPr lang="en-US" altLang="zh-CN" sz="2400" b="1" dirty="0"/>
              <a:t>Main components</a:t>
            </a:r>
            <a:endParaRPr lang="en-US" altLang="zh-CN" sz="1400" b="1" dirty="0"/>
          </a:p>
          <a:p>
            <a:endParaRPr lang="en-US" altLang="zh-CN" sz="1400" b="1" dirty="0"/>
          </a:p>
          <a:p>
            <a:r>
              <a:rPr lang="en-US" altLang="zh-CN" sz="2400" dirty="0"/>
              <a:t>Network Server is responsible for handling the network I/O tasks.</a:t>
            </a:r>
          </a:p>
          <a:p>
            <a:endParaRPr lang="en-US" altLang="zh-CN" sz="2400" dirty="0"/>
          </a:p>
          <a:p>
            <a:r>
              <a:rPr lang="en-US" altLang="zh-CN" sz="2400" dirty="0"/>
              <a:t>Message Queues (mqueues) are used for passing messages between the accelerator and the SNIC. </a:t>
            </a:r>
          </a:p>
          <a:p>
            <a:endParaRPr lang="en-US" altLang="zh-CN" sz="2400" dirty="0"/>
          </a:p>
          <a:p>
            <a:r>
              <a:rPr lang="en-US" altLang="zh-CN" sz="2400" dirty="0"/>
              <a:t>Remote Message Queue Manager runs on the SNIC, and uses one-sided RDMA to access the mqueues in the accelerator.</a:t>
            </a:r>
            <a:endParaRPr lang="zh-CN" altLang="en-US" sz="2400" dirty="0"/>
          </a:p>
        </p:txBody>
      </p:sp>
      <p:pic>
        <p:nvPicPr>
          <p:cNvPr id="7" name="图片 6">
            <a:extLst>
              <a:ext uri="{FF2B5EF4-FFF2-40B4-BE49-F238E27FC236}">
                <a16:creationId xmlns:a16="http://schemas.microsoft.com/office/drawing/2014/main" id="{A9DA70D7-6AB3-43A1-A90E-81A52F57DD39}"/>
              </a:ext>
            </a:extLst>
          </p:cNvPr>
          <p:cNvPicPr>
            <a:picLocks noChangeAspect="1"/>
          </p:cNvPicPr>
          <p:nvPr/>
        </p:nvPicPr>
        <p:blipFill>
          <a:blip r:embed="rId3"/>
          <a:stretch>
            <a:fillRect/>
          </a:stretch>
        </p:blipFill>
        <p:spPr>
          <a:xfrm>
            <a:off x="5543550" y="1372035"/>
            <a:ext cx="6457143" cy="4619048"/>
          </a:xfrm>
          <a:prstGeom prst="rect">
            <a:avLst/>
          </a:prstGeom>
        </p:spPr>
      </p:pic>
    </p:spTree>
    <p:extLst>
      <p:ext uri="{BB962C8B-B14F-4D97-AF65-F5344CB8AC3E}">
        <p14:creationId xmlns:p14="http://schemas.microsoft.com/office/powerpoint/2010/main" val="2084506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11</a:t>
            </a:fld>
            <a:endParaRPr lang="zh-CN" altLang="en-US" dirty="0"/>
          </a:p>
        </p:txBody>
      </p:sp>
      <p:sp>
        <p:nvSpPr>
          <p:cNvPr id="2" name="矩形 1">
            <a:extLst>
              <a:ext uri="{FF2B5EF4-FFF2-40B4-BE49-F238E27FC236}">
                <a16:creationId xmlns:a16="http://schemas.microsoft.com/office/drawing/2014/main" id="{B59BA88E-9A91-439A-8AA5-7FB23216F1BA}"/>
              </a:ext>
            </a:extLst>
          </p:cNvPr>
          <p:cNvSpPr/>
          <p:nvPr/>
        </p:nvSpPr>
        <p:spPr>
          <a:xfrm>
            <a:off x="304800" y="902110"/>
            <a:ext cx="11582400" cy="4893647"/>
          </a:xfrm>
          <a:prstGeom prst="rect">
            <a:avLst/>
          </a:prstGeom>
        </p:spPr>
        <p:txBody>
          <a:bodyPr wrap="square">
            <a:spAutoFit/>
          </a:bodyPr>
          <a:lstStyle/>
          <a:p>
            <a:r>
              <a:rPr lang="en-US" altLang="zh-CN" sz="2400" b="1" dirty="0"/>
              <a:t>Accelerator-side networking</a:t>
            </a:r>
          </a:p>
          <a:p>
            <a:r>
              <a:rPr lang="en-US" altLang="zh-CN" sz="2400" dirty="0"/>
              <a:t>	Lynx define two types of mqueues to support common communication patterns in servers without providing the full flexibility of POSIX sockets while gaining simplicity and implementation efficiency. </a:t>
            </a:r>
          </a:p>
          <a:p>
            <a:r>
              <a:rPr lang="en-US" altLang="zh-CN" sz="2400" dirty="0"/>
              <a:t>	</a:t>
            </a:r>
          </a:p>
          <a:p>
            <a:pPr marL="342900" indent="-342900">
              <a:buFont typeface="Arial" panose="020B0604020202020204" pitchFamily="34" charset="0"/>
              <a:buChar char="•"/>
            </a:pPr>
            <a:r>
              <a:rPr lang="en-US" altLang="zh-CN" sz="2400" b="1" dirty="0"/>
              <a:t>Server mqueue</a:t>
            </a:r>
          </a:p>
          <a:p>
            <a:pPr lvl="1"/>
            <a:r>
              <a:rPr lang="en-US" altLang="zh-CN" sz="2400" dirty="0"/>
              <a:t>Server mqueue is best suited for simple RPC-like </a:t>
            </a:r>
            <a:r>
              <a:rPr lang="en-US" altLang="zh-CN" sz="2400" dirty="0" err="1"/>
              <a:t>requestresponse</a:t>
            </a:r>
            <a:r>
              <a:rPr lang="en-US" altLang="zh-CN" sz="2400" dirty="0"/>
              <a:t> interactions. It is associated with a network port on which the server is listening. </a:t>
            </a:r>
          </a:p>
          <a:p>
            <a:pPr lvl="1"/>
            <a:endParaRPr lang="en-US" altLang="zh-CN" sz="2400" dirty="0"/>
          </a:p>
          <a:p>
            <a:pPr marL="342900" indent="-342900">
              <a:buFont typeface="Arial" panose="020B0604020202020204" pitchFamily="34" charset="0"/>
              <a:buChar char="•"/>
            </a:pPr>
            <a:r>
              <a:rPr lang="en-US" altLang="zh-CN" sz="2400" b="1" dirty="0"/>
              <a:t>Client mqueue</a:t>
            </a:r>
          </a:p>
          <a:p>
            <a:pPr lvl="1"/>
            <a:r>
              <a:rPr lang="en-US" altLang="zh-CN" sz="2400" dirty="0"/>
              <a:t>Client mqueue serves for sending messages to other servers and for receiving responses from them. It cannot be reused for different destinations. The destination address is assigned when the server is initialized.</a:t>
            </a:r>
          </a:p>
        </p:txBody>
      </p:sp>
    </p:spTree>
    <p:extLst>
      <p:ext uri="{BB962C8B-B14F-4D97-AF65-F5344CB8AC3E}">
        <p14:creationId xmlns:p14="http://schemas.microsoft.com/office/powerpoint/2010/main" val="37144146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12</a:t>
            </a:fld>
            <a:endParaRPr lang="zh-CN" altLang="en-US" dirty="0"/>
          </a:p>
        </p:txBody>
      </p:sp>
      <p:sp>
        <p:nvSpPr>
          <p:cNvPr id="2" name="矩形 1">
            <a:extLst>
              <a:ext uri="{FF2B5EF4-FFF2-40B4-BE49-F238E27FC236}">
                <a16:creationId xmlns:a16="http://schemas.microsoft.com/office/drawing/2014/main" id="{B59BA88E-9A91-439A-8AA5-7FB23216F1BA}"/>
              </a:ext>
            </a:extLst>
          </p:cNvPr>
          <p:cNvSpPr/>
          <p:nvPr/>
        </p:nvSpPr>
        <p:spPr>
          <a:xfrm>
            <a:off x="304800" y="902110"/>
            <a:ext cx="11582400" cy="3046988"/>
          </a:xfrm>
          <a:prstGeom prst="rect">
            <a:avLst/>
          </a:prstGeom>
        </p:spPr>
        <p:txBody>
          <a:bodyPr wrap="square">
            <a:spAutoFit/>
          </a:bodyPr>
          <a:lstStyle/>
          <a:p>
            <a:r>
              <a:rPr lang="en-US" altLang="zh-CN" sz="2400" b="1" dirty="0"/>
              <a:t>Accelerator hardware requirements</a:t>
            </a:r>
          </a:p>
          <a:p>
            <a:r>
              <a:rPr lang="en-US" altLang="zh-CN" sz="2400" dirty="0"/>
              <a:t>	There are two requirements that an accelerator must fulfill in order to work with Lynx.</a:t>
            </a:r>
            <a:r>
              <a:rPr lang="zh-CN" altLang="en-US" sz="2400" dirty="0"/>
              <a:t>：</a:t>
            </a:r>
            <a:endParaRPr lang="en-US" altLang="zh-CN" sz="2400" dirty="0"/>
          </a:p>
          <a:p>
            <a:endParaRPr lang="en-US" altLang="zh-CN" sz="2400" dirty="0"/>
          </a:p>
          <a:p>
            <a:pPr marL="914400" lvl="1" indent="-457200">
              <a:buFont typeface="+mj-lt"/>
              <a:buAutoNum type="arabicPeriod"/>
            </a:pPr>
            <a:r>
              <a:rPr lang="en-US" altLang="zh-CN" sz="2400" dirty="0"/>
              <a:t>The accelerator must be able to expose its memory on the PCIe </a:t>
            </a:r>
            <a:r>
              <a:rPr lang="zh-CN" altLang="en-US" sz="2400" dirty="0"/>
              <a:t>。</a:t>
            </a:r>
            <a:endParaRPr lang="en-US" altLang="zh-CN" sz="2400" dirty="0"/>
          </a:p>
          <a:p>
            <a:pPr marL="914400" lvl="1" indent="-457200">
              <a:buFont typeface="+mj-lt"/>
              <a:buAutoNum type="arabicPeriod"/>
            </a:pPr>
            <a:endParaRPr lang="en-US" altLang="zh-CN" sz="2400" dirty="0"/>
          </a:p>
          <a:p>
            <a:pPr marL="914400" lvl="1" indent="-457200">
              <a:buFont typeface="+mj-lt"/>
              <a:buAutoNum type="arabicPeriod"/>
            </a:pPr>
            <a:r>
              <a:rPr lang="en-US" altLang="zh-CN" sz="2400" dirty="0"/>
              <a:t>The accelerator must have the means to enforce the memory ordering when accessing its local memory.</a:t>
            </a:r>
          </a:p>
        </p:txBody>
      </p:sp>
    </p:spTree>
    <p:extLst>
      <p:ext uri="{BB962C8B-B14F-4D97-AF65-F5344CB8AC3E}">
        <p14:creationId xmlns:p14="http://schemas.microsoft.com/office/powerpoint/2010/main" val="59119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13</a:t>
            </a:fld>
            <a:endParaRPr lang="zh-CN" altLang="en-US" dirty="0"/>
          </a:p>
        </p:txBody>
      </p:sp>
      <p:sp>
        <p:nvSpPr>
          <p:cNvPr id="2" name="矩形 1">
            <a:extLst>
              <a:ext uri="{FF2B5EF4-FFF2-40B4-BE49-F238E27FC236}">
                <a16:creationId xmlns:a16="http://schemas.microsoft.com/office/drawing/2014/main" id="{B59BA88E-9A91-439A-8AA5-7FB23216F1BA}"/>
              </a:ext>
            </a:extLst>
          </p:cNvPr>
          <p:cNvSpPr/>
          <p:nvPr/>
        </p:nvSpPr>
        <p:spPr>
          <a:xfrm>
            <a:off x="304800" y="902110"/>
            <a:ext cx="11582400" cy="5416868"/>
          </a:xfrm>
          <a:prstGeom prst="rect">
            <a:avLst/>
          </a:prstGeom>
        </p:spPr>
        <p:txBody>
          <a:bodyPr wrap="square">
            <a:spAutoFit/>
          </a:bodyPr>
          <a:lstStyle/>
          <a:p>
            <a:r>
              <a:rPr lang="en-US" altLang="zh-CN" sz="2400" b="1" dirty="0"/>
              <a:t>Discussion</a:t>
            </a:r>
          </a:p>
          <a:p>
            <a:pPr marL="800100" lvl="1" indent="-342900">
              <a:buFont typeface="Arial" panose="020B0604020202020204" pitchFamily="34" charset="0"/>
              <a:buChar char="•"/>
            </a:pPr>
            <a:r>
              <a:rPr lang="en-US" altLang="zh-CN" sz="2400" b="1" dirty="0"/>
              <a:t>Accelerators with integrated NICs</a:t>
            </a:r>
            <a:r>
              <a:rPr lang="en-US" altLang="zh-CN" sz="2400" dirty="0"/>
              <a:t>.</a:t>
            </a:r>
          </a:p>
          <a:p>
            <a:pPr lvl="1"/>
            <a:r>
              <a:rPr lang="en-US" altLang="zh-CN" sz="2400" dirty="0"/>
              <a:t>	</a:t>
            </a:r>
            <a:r>
              <a:rPr lang="en-US" altLang="zh-CN" sz="2000" dirty="0"/>
              <a:t>In certain systems a NIC is integrated with an accelerator </a:t>
            </a:r>
            <a:r>
              <a:rPr lang="zh-CN" altLang="en-US" sz="2000" dirty="0"/>
              <a:t>，</a:t>
            </a:r>
            <a:r>
              <a:rPr lang="en-US" altLang="zh-CN" sz="2000" dirty="0"/>
              <a:t>Lynx can support accelerators with integrated NICs in a way similar to how it manages remote accelerators connected via their RDMA-capable NICs.</a:t>
            </a:r>
          </a:p>
          <a:p>
            <a:pPr marL="914400" lvl="1" indent="-457200">
              <a:buFont typeface="Arial" panose="020B0604020202020204" pitchFamily="34" charset="0"/>
              <a:buChar char="•"/>
            </a:pPr>
            <a:r>
              <a:rPr lang="en-US" altLang="zh-CN" sz="2400" b="1" dirty="0"/>
              <a:t>Difference from RDMA verbs. </a:t>
            </a:r>
          </a:p>
          <a:p>
            <a:pPr lvl="1"/>
            <a:r>
              <a:rPr lang="en-US" altLang="zh-CN" sz="2400" dirty="0"/>
              <a:t>	</a:t>
            </a:r>
            <a:r>
              <a:rPr lang="en-US" altLang="zh-CN" sz="2000" dirty="0"/>
              <a:t>First, an mqueue requires fewer operations to send a message. Second, the memory layout of the mqueue is flexible, and determined by Lynx runtime rather than RDMA standard.</a:t>
            </a:r>
          </a:p>
          <a:p>
            <a:pPr marL="914400" lvl="1" indent="-457200">
              <a:buFont typeface="Arial" panose="020B0604020202020204" pitchFamily="34" charset="0"/>
              <a:buChar char="•"/>
            </a:pPr>
            <a:r>
              <a:rPr lang="en-US" altLang="zh-CN" sz="2400" b="1" dirty="0"/>
              <a:t>Scaling to multiple connections.</a:t>
            </a:r>
            <a:r>
              <a:rPr lang="en-US" altLang="zh-CN" sz="2400" dirty="0"/>
              <a:t> </a:t>
            </a:r>
          </a:p>
          <a:p>
            <a:pPr lvl="1"/>
            <a:r>
              <a:rPr lang="en-US" altLang="zh-CN" sz="2400" dirty="0"/>
              <a:t>	</a:t>
            </a:r>
            <a:r>
              <a:rPr lang="en-US" altLang="zh-CN" sz="2000" dirty="0"/>
              <a:t>Lynx architecture allows the scaling of a large number of concurrent incoming connections.</a:t>
            </a:r>
          </a:p>
          <a:p>
            <a:pPr marL="914400" lvl="1" indent="-457200">
              <a:buFont typeface="Arial" panose="020B0604020202020204" pitchFamily="34" charset="0"/>
              <a:buChar char="•"/>
            </a:pPr>
            <a:r>
              <a:rPr lang="en-US" altLang="zh-CN" sz="2400" b="1" dirty="0"/>
              <a:t>Scaling to multiple accelerators. </a:t>
            </a:r>
          </a:p>
          <a:p>
            <a:pPr lvl="1"/>
            <a:r>
              <a:rPr lang="en-US" altLang="zh-CN" sz="2400" dirty="0"/>
              <a:t>	</a:t>
            </a:r>
            <a:r>
              <a:rPr lang="en-US" altLang="zh-CN" sz="2000" dirty="0"/>
              <a:t>Adding new accelerators to a system requires more mqueues, and increases the load on the Remote Message Queue Manager. </a:t>
            </a:r>
          </a:p>
          <a:p>
            <a:pPr marL="914400" lvl="1" indent="-457200">
              <a:buFont typeface="Arial" panose="020B0604020202020204" pitchFamily="34" charset="0"/>
              <a:buChar char="•"/>
            </a:pPr>
            <a:r>
              <a:rPr lang="en-US" altLang="zh-CN" sz="2400" b="1" dirty="0"/>
              <a:t>Multi-tenancy.</a:t>
            </a:r>
          </a:p>
          <a:p>
            <a:r>
              <a:rPr lang="en-US" altLang="zh-CN" sz="2400" dirty="0"/>
              <a:t>		</a:t>
            </a:r>
            <a:r>
              <a:rPr lang="en-US" altLang="zh-CN" sz="2000" dirty="0"/>
              <a:t>Lynx runtime can be shared among multiple servers.</a:t>
            </a:r>
            <a:endParaRPr lang="en-US" altLang="zh-CN" sz="2400" dirty="0"/>
          </a:p>
        </p:txBody>
      </p:sp>
    </p:spTree>
    <p:extLst>
      <p:ext uri="{BB962C8B-B14F-4D97-AF65-F5344CB8AC3E}">
        <p14:creationId xmlns:p14="http://schemas.microsoft.com/office/powerpoint/2010/main" val="2827925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Implementation--Lynx on Bluefield</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14</a:t>
            </a:fld>
            <a:endParaRPr lang="zh-CN" altLang="en-US" dirty="0"/>
          </a:p>
        </p:txBody>
      </p:sp>
      <p:sp>
        <p:nvSpPr>
          <p:cNvPr id="5" name="矩形 4">
            <a:extLst>
              <a:ext uri="{FF2B5EF4-FFF2-40B4-BE49-F238E27FC236}">
                <a16:creationId xmlns:a16="http://schemas.microsoft.com/office/drawing/2014/main" id="{B49EA7B8-E54D-41CF-88E0-4E974F9DA48F}"/>
              </a:ext>
            </a:extLst>
          </p:cNvPr>
          <p:cNvSpPr/>
          <p:nvPr/>
        </p:nvSpPr>
        <p:spPr>
          <a:xfrm>
            <a:off x="211494" y="1148834"/>
            <a:ext cx="8189556" cy="461665"/>
          </a:xfrm>
          <a:prstGeom prst="rect">
            <a:avLst/>
          </a:prstGeom>
        </p:spPr>
        <p:txBody>
          <a:bodyPr wrap="square">
            <a:spAutoFit/>
          </a:bodyPr>
          <a:lstStyle/>
          <a:p>
            <a:r>
              <a:rPr lang="en-US" altLang="zh-CN" sz="2400" b="1" dirty="0"/>
              <a:t>Using RDMA to access accelerator memory</a:t>
            </a:r>
            <a:r>
              <a:rPr lang="en-US" altLang="zh-CN" dirty="0"/>
              <a:t>. </a:t>
            </a:r>
            <a:endParaRPr lang="zh-CN" altLang="en-US" dirty="0"/>
          </a:p>
        </p:txBody>
      </p:sp>
      <p:pic>
        <p:nvPicPr>
          <p:cNvPr id="6" name="图片 5">
            <a:extLst>
              <a:ext uri="{FF2B5EF4-FFF2-40B4-BE49-F238E27FC236}">
                <a16:creationId xmlns:a16="http://schemas.microsoft.com/office/drawing/2014/main" id="{9B5E2DF9-F3BA-4CFA-89F2-C5DB7E8FD7C3}"/>
              </a:ext>
            </a:extLst>
          </p:cNvPr>
          <p:cNvPicPr>
            <a:picLocks noChangeAspect="1"/>
          </p:cNvPicPr>
          <p:nvPr/>
        </p:nvPicPr>
        <p:blipFill>
          <a:blip r:embed="rId3"/>
          <a:stretch>
            <a:fillRect/>
          </a:stretch>
        </p:blipFill>
        <p:spPr>
          <a:xfrm>
            <a:off x="4838037" y="1654688"/>
            <a:ext cx="6856056" cy="4692635"/>
          </a:xfrm>
          <a:prstGeom prst="rect">
            <a:avLst/>
          </a:prstGeom>
        </p:spPr>
      </p:pic>
      <p:sp>
        <p:nvSpPr>
          <p:cNvPr id="7" name="矩形 6">
            <a:extLst>
              <a:ext uri="{FF2B5EF4-FFF2-40B4-BE49-F238E27FC236}">
                <a16:creationId xmlns:a16="http://schemas.microsoft.com/office/drawing/2014/main" id="{317E7717-728F-41DE-917A-B7F8837B44A8}"/>
              </a:ext>
            </a:extLst>
          </p:cNvPr>
          <p:cNvSpPr/>
          <p:nvPr/>
        </p:nvSpPr>
        <p:spPr>
          <a:xfrm>
            <a:off x="990600" y="2292846"/>
            <a:ext cx="3676650" cy="3416320"/>
          </a:xfrm>
          <a:prstGeom prst="rect">
            <a:avLst/>
          </a:prstGeom>
        </p:spPr>
        <p:txBody>
          <a:bodyPr wrap="square">
            <a:spAutoFit/>
          </a:bodyPr>
          <a:lstStyle/>
          <a:p>
            <a:r>
              <a:rPr lang="en-US" altLang="zh-CN" sz="2400" dirty="0"/>
              <a:t>RDMA is used by Lynx and is a device-agnostic mechanism, whereas DMA is the standard way to copy data to/from accelerators, but its DMA engine must be programmed via the driver.</a:t>
            </a:r>
            <a:endParaRPr lang="zh-CN" altLang="en-US" sz="2400" dirty="0"/>
          </a:p>
        </p:txBody>
      </p:sp>
    </p:spTree>
    <p:extLst>
      <p:ext uri="{BB962C8B-B14F-4D97-AF65-F5344CB8AC3E}">
        <p14:creationId xmlns:p14="http://schemas.microsoft.com/office/powerpoint/2010/main" val="27188481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Implementation--Lynx on Bluefield</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15</a:t>
            </a:fld>
            <a:endParaRPr lang="zh-CN" altLang="en-US" dirty="0"/>
          </a:p>
        </p:txBody>
      </p:sp>
      <p:sp>
        <p:nvSpPr>
          <p:cNvPr id="5" name="矩形 4">
            <a:extLst>
              <a:ext uri="{FF2B5EF4-FFF2-40B4-BE49-F238E27FC236}">
                <a16:creationId xmlns:a16="http://schemas.microsoft.com/office/drawing/2014/main" id="{B49EA7B8-E54D-41CF-88E0-4E974F9DA48F}"/>
              </a:ext>
            </a:extLst>
          </p:cNvPr>
          <p:cNvSpPr/>
          <p:nvPr/>
        </p:nvSpPr>
        <p:spPr>
          <a:xfrm>
            <a:off x="173394" y="1023382"/>
            <a:ext cx="11332806" cy="5632311"/>
          </a:xfrm>
          <a:prstGeom prst="rect">
            <a:avLst/>
          </a:prstGeom>
        </p:spPr>
        <p:txBody>
          <a:bodyPr wrap="square">
            <a:spAutoFit/>
          </a:bodyPr>
          <a:lstStyle/>
          <a:p>
            <a:r>
              <a:rPr lang="en-US" altLang="zh-CN" sz="2400" b="1" dirty="0"/>
              <a:t>Metadata and data coalescing in mqueues.</a:t>
            </a:r>
            <a:endParaRPr lang="en-US" altLang="zh-CN" sz="2400" dirty="0"/>
          </a:p>
          <a:p>
            <a:r>
              <a:rPr lang="en-US" altLang="zh-CN" sz="2400" dirty="0"/>
              <a:t>	To reduce the number of RDMA operations for updating the mqueue, Lynx append control metadata to each message. </a:t>
            </a:r>
          </a:p>
          <a:p>
            <a:endParaRPr lang="en-US" altLang="zh-CN" sz="2400" dirty="0"/>
          </a:p>
          <a:p>
            <a:r>
              <a:rPr lang="en-US" altLang="zh-CN" sz="2400" b="1" dirty="0"/>
              <a:t>Data consistency in GPU memory.</a:t>
            </a:r>
            <a:endParaRPr lang="en-US" altLang="zh-CN" sz="2400" dirty="0"/>
          </a:p>
          <a:p>
            <a:r>
              <a:rPr lang="en-US" altLang="zh-CN" sz="2400" dirty="0"/>
              <a:t>	Lynx use an RDMA read from the GPU memory as a write barrier after data update to</a:t>
            </a:r>
            <a:r>
              <a:rPr lang="zh-CN" altLang="en-US" sz="2400" dirty="0"/>
              <a:t> </a:t>
            </a:r>
            <a:r>
              <a:rPr lang="en-US" altLang="zh-CN" sz="2400" dirty="0"/>
              <a:t>overcome the consistency problem.</a:t>
            </a:r>
          </a:p>
          <a:p>
            <a:endParaRPr lang="en-US" altLang="zh-CN" sz="2400" dirty="0"/>
          </a:p>
          <a:p>
            <a:r>
              <a:rPr lang="it-IT" altLang="zh-CN" sz="2400" b="1" dirty="0"/>
              <a:t>One RC QP per accelerator.</a:t>
            </a:r>
          </a:p>
          <a:p>
            <a:r>
              <a:rPr lang="it-IT" altLang="zh-CN" sz="2400" b="1" dirty="0"/>
              <a:t>	</a:t>
            </a:r>
            <a:r>
              <a:rPr lang="it-IT" altLang="zh-CN" sz="2400" dirty="0"/>
              <a:t>L</a:t>
            </a:r>
            <a:r>
              <a:rPr lang="en-US" altLang="zh-CN" sz="2400" dirty="0"/>
              <a:t>ynx implement a standard producer-consumer ring buffer, but use RDMA for updating the data and the status registers.</a:t>
            </a:r>
          </a:p>
          <a:p>
            <a:endParaRPr lang="en-US" altLang="zh-CN" sz="2400" dirty="0"/>
          </a:p>
          <a:p>
            <a:r>
              <a:rPr lang="en-US" altLang="zh-CN" sz="2400" b="1" dirty="0"/>
              <a:t>Network Server</a:t>
            </a:r>
          </a:p>
          <a:p>
            <a:r>
              <a:rPr lang="en-US" altLang="zh-CN" sz="2400" dirty="0"/>
              <a:t>	Lynx employ VMA , a user-level networking library that allows direct access from user mode to the network adapter bypassing the kernel. </a:t>
            </a:r>
            <a:endParaRPr lang="zh-CN" altLang="en-US" sz="2400" dirty="0"/>
          </a:p>
        </p:txBody>
      </p:sp>
    </p:spTree>
    <p:extLst>
      <p:ext uri="{BB962C8B-B14F-4D97-AF65-F5344CB8AC3E}">
        <p14:creationId xmlns:p14="http://schemas.microsoft.com/office/powerpoint/2010/main" val="2370479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 Evaluation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16</a:t>
            </a:fld>
            <a:endParaRPr lang="zh-CN" altLang="en-US" dirty="0"/>
          </a:p>
        </p:txBody>
      </p:sp>
      <p:sp>
        <p:nvSpPr>
          <p:cNvPr id="2" name="矩形 1">
            <a:extLst>
              <a:ext uri="{FF2B5EF4-FFF2-40B4-BE49-F238E27FC236}">
                <a16:creationId xmlns:a16="http://schemas.microsoft.com/office/drawing/2014/main" id="{A47B1C69-3B76-4E95-934D-3F5D9273FF9A}"/>
              </a:ext>
            </a:extLst>
          </p:cNvPr>
          <p:cNvSpPr/>
          <p:nvPr/>
        </p:nvSpPr>
        <p:spPr>
          <a:xfrm>
            <a:off x="369691" y="1091684"/>
            <a:ext cx="8778622" cy="3847207"/>
          </a:xfrm>
          <a:prstGeom prst="rect">
            <a:avLst/>
          </a:prstGeom>
        </p:spPr>
        <p:txBody>
          <a:bodyPr wrap="none">
            <a:spAutoFit/>
          </a:bodyPr>
          <a:lstStyle/>
          <a:p>
            <a:r>
              <a:rPr lang="en-US" altLang="zh-CN" sz="2400" b="1" dirty="0"/>
              <a:t>Hardware setup</a:t>
            </a:r>
            <a:r>
              <a:rPr lang="zh-CN" altLang="en-US" sz="2400" b="1" dirty="0"/>
              <a:t>：</a:t>
            </a:r>
            <a:br>
              <a:rPr lang="en-US" altLang="zh-CN" sz="2400" b="1" dirty="0"/>
            </a:br>
            <a:r>
              <a:rPr lang="en-US" altLang="zh-CN" sz="2000" b="1" dirty="0"/>
              <a:t>	CPU:</a:t>
            </a:r>
          </a:p>
          <a:p>
            <a:r>
              <a:rPr lang="en-US" altLang="zh-CN" sz="2000" b="1" dirty="0"/>
              <a:t>	</a:t>
            </a:r>
            <a:r>
              <a:rPr lang="en-US" altLang="zh-CN" sz="2000" dirty="0"/>
              <a:t>Intel Xeon E5-2620 v2 CPU</a:t>
            </a:r>
            <a:r>
              <a:rPr lang="zh-CN" altLang="en-US" sz="2000" dirty="0"/>
              <a:t>（</a:t>
            </a:r>
            <a:r>
              <a:rPr lang="en-US" altLang="zh-CN" sz="2000" dirty="0"/>
              <a:t>2 client</a:t>
            </a:r>
            <a:r>
              <a:rPr lang="zh-CN" altLang="en-US" sz="2000" dirty="0"/>
              <a:t>，</a:t>
            </a:r>
            <a:r>
              <a:rPr lang="en-US" altLang="zh-CN" sz="2000" dirty="0"/>
              <a:t>4 server</a:t>
            </a:r>
            <a:r>
              <a:rPr lang="zh-CN" altLang="en-US" sz="2000" dirty="0"/>
              <a:t>）</a:t>
            </a:r>
            <a:endParaRPr lang="en-US" altLang="zh-CN" sz="2000" dirty="0"/>
          </a:p>
          <a:p>
            <a:r>
              <a:rPr lang="en-US" altLang="zh-CN" sz="2000" dirty="0"/>
              <a:t>	</a:t>
            </a:r>
            <a:r>
              <a:rPr lang="en-US" altLang="zh-CN" sz="2000" b="1" dirty="0"/>
              <a:t>Switch</a:t>
            </a:r>
            <a:r>
              <a:rPr lang="en-US" altLang="zh-CN" sz="2000" dirty="0"/>
              <a:t>:</a:t>
            </a:r>
          </a:p>
          <a:p>
            <a:r>
              <a:rPr lang="en-US" altLang="zh-CN" sz="2000" dirty="0"/>
              <a:t>	Mellanox SN2100 40Gbps switch</a:t>
            </a:r>
          </a:p>
          <a:p>
            <a:r>
              <a:rPr lang="en-US" altLang="zh-CN" sz="2000" dirty="0"/>
              <a:t>	</a:t>
            </a:r>
            <a:r>
              <a:rPr lang="en-US" altLang="zh-CN" sz="2000" b="1" dirty="0"/>
              <a:t>Server NIC</a:t>
            </a:r>
            <a:r>
              <a:rPr lang="en-US" altLang="zh-CN" sz="2000" dirty="0"/>
              <a:t>:</a:t>
            </a:r>
          </a:p>
          <a:p>
            <a:r>
              <a:rPr lang="en-US" altLang="zh-CN" sz="2000" dirty="0"/>
              <a:t>	One server uses a </a:t>
            </a:r>
            <a:r>
              <a:rPr lang="en-US" altLang="zh-CN" sz="2000" dirty="0">
                <a:solidFill>
                  <a:schemeClr val="accent6">
                    <a:lumMod val="75000"/>
                  </a:schemeClr>
                </a:solidFill>
              </a:rPr>
              <a:t>25Gbps Mellanox </a:t>
            </a:r>
            <a:r>
              <a:rPr lang="en-US" altLang="zh-CN" sz="2000" dirty="0" err="1">
                <a:solidFill>
                  <a:schemeClr val="accent6">
                    <a:lumMod val="75000"/>
                  </a:schemeClr>
                </a:solidFill>
              </a:rPr>
              <a:t>BlueField</a:t>
            </a:r>
            <a:r>
              <a:rPr lang="en-US" altLang="zh-CN" sz="2000" dirty="0">
                <a:solidFill>
                  <a:schemeClr val="accent6">
                    <a:lumMod val="75000"/>
                  </a:schemeClr>
                </a:solidFill>
              </a:rPr>
              <a:t> SNIC</a:t>
            </a:r>
            <a:r>
              <a:rPr lang="en-US" altLang="zh-CN" sz="2000" dirty="0"/>
              <a:t>,</a:t>
            </a:r>
          </a:p>
          <a:p>
            <a:r>
              <a:rPr lang="en-US" altLang="zh-CN" sz="2000" dirty="0"/>
              <a:t>	One with a </a:t>
            </a:r>
            <a:r>
              <a:rPr lang="en-US" altLang="zh-CN" sz="2000" dirty="0">
                <a:solidFill>
                  <a:schemeClr val="accent6">
                    <a:lumMod val="75000"/>
                  </a:schemeClr>
                </a:solidFill>
              </a:rPr>
              <a:t>40Gbps Mellanox Innova Flex 4 Lx EN SNIC</a:t>
            </a:r>
          </a:p>
          <a:p>
            <a:r>
              <a:rPr lang="en-US" altLang="zh-CN" sz="2000" dirty="0"/>
              <a:t>	Two others with </a:t>
            </a:r>
            <a:r>
              <a:rPr lang="en-US" altLang="zh-CN" sz="2000" dirty="0">
                <a:solidFill>
                  <a:schemeClr val="accent6">
                    <a:lumMod val="75000"/>
                  </a:schemeClr>
                </a:solidFill>
              </a:rPr>
              <a:t>ConnectX-4 Lx EN NICs</a:t>
            </a:r>
            <a:r>
              <a:rPr lang="en-US" altLang="zh-CN" sz="2000" dirty="0"/>
              <a:t> used for hosting remote GPUs</a:t>
            </a:r>
          </a:p>
          <a:p>
            <a:r>
              <a:rPr lang="en-US" altLang="zh-CN" sz="2000" dirty="0"/>
              <a:t>	</a:t>
            </a:r>
            <a:r>
              <a:rPr lang="en-US" altLang="zh-CN" sz="2000" b="1" dirty="0"/>
              <a:t>Accelerator and GPU:</a:t>
            </a:r>
          </a:p>
          <a:p>
            <a:r>
              <a:rPr lang="en-US" altLang="zh-CN" sz="2000" dirty="0"/>
              <a:t>	2× NVIDIA K40m and 6× K80 dual GPUs, and an Intel VCA. </a:t>
            </a:r>
          </a:p>
          <a:p>
            <a:endParaRPr lang="zh-CN" altLang="en-US" sz="2000" dirty="0"/>
          </a:p>
        </p:txBody>
      </p:sp>
      <p:sp>
        <p:nvSpPr>
          <p:cNvPr id="5" name="矩形 4">
            <a:extLst>
              <a:ext uri="{FF2B5EF4-FFF2-40B4-BE49-F238E27FC236}">
                <a16:creationId xmlns:a16="http://schemas.microsoft.com/office/drawing/2014/main" id="{B158B2BB-0437-4F4F-BF0C-5F98EFE47811}"/>
              </a:ext>
            </a:extLst>
          </p:cNvPr>
          <p:cNvSpPr/>
          <p:nvPr/>
        </p:nvSpPr>
        <p:spPr>
          <a:xfrm>
            <a:off x="369691" y="5156587"/>
            <a:ext cx="7323095" cy="830997"/>
          </a:xfrm>
          <a:prstGeom prst="rect">
            <a:avLst/>
          </a:prstGeom>
        </p:spPr>
        <p:txBody>
          <a:bodyPr wrap="none">
            <a:spAutoFit/>
          </a:bodyPr>
          <a:lstStyle/>
          <a:p>
            <a:r>
              <a:rPr lang="zh-CN" altLang="en-US" sz="2400" b="1" dirty="0"/>
              <a:t>Performance measurements</a:t>
            </a:r>
            <a:r>
              <a:rPr lang="en-US" altLang="zh-CN" sz="2400" b="1" dirty="0"/>
              <a:t>:</a:t>
            </a:r>
          </a:p>
          <a:p>
            <a:r>
              <a:rPr lang="en-US" altLang="zh-CN" sz="2400" b="1" dirty="0"/>
              <a:t>	</a:t>
            </a:r>
            <a:r>
              <a:rPr lang="en-US" altLang="zh-CN" sz="2000" dirty="0"/>
              <a:t>Use sockperf with VMA to evaluate the server performance</a:t>
            </a:r>
            <a:endParaRPr lang="zh-CN" altLang="en-US" dirty="0"/>
          </a:p>
        </p:txBody>
      </p:sp>
    </p:spTree>
    <p:extLst>
      <p:ext uri="{BB962C8B-B14F-4D97-AF65-F5344CB8AC3E}">
        <p14:creationId xmlns:p14="http://schemas.microsoft.com/office/powerpoint/2010/main" val="2576390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 Evaluation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17</a:t>
            </a:fld>
            <a:endParaRPr lang="zh-CN" altLang="en-US" dirty="0"/>
          </a:p>
        </p:txBody>
      </p:sp>
      <p:pic>
        <p:nvPicPr>
          <p:cNvPr id="6" name="图片 5">
            <a:extLst>
              <a:ext uri="{FF2B5EF4-FFF2-40B4-BE49-F238E27FC236}">
                <a16:creationId xmlns:a16="http://schemas.microsoft.com/office/drawing/2014/main" id="{95239A7E-4756-4BBA-9C9F-0DC082BE753B}"/>
              </a:ext>
            </a:extLst>
          </p:cNvPr>
          <p:cNvPicPr>
            <a:picLocks noChangeAspect="1"/>
          </p:cNvPicPr>
          <p:nvPr/>
        </p:nvPicPr>
        <p:blipFill>
          <a:blip r:embed="rId3"/>
          <a:stretch>
            <a:fillRect/>
          </a:stretch>
        </p:blipFill>
        <p:spPr>
          <a:xfrm>
            <a:off x="183850" y="1714501"/>
            <a:ext cx="5912150" cy="4362450"/>
          </a:xfrm>
          <a:prstGeom prst="rect">
            <a:avLst/>
          </a:prstGeom>
        </p:spPr>
      </p:pic>
      <p:pic>
        <p:nvPicPr>
          <p:cNvPr id="7" name="图片 6">
            <a:extLst>
              <a:ext uri="{FF2B5EF4-FFF2-40B4-BE49-F238E27FC236}">
                <a16:creationId xmlns:a16="http://schemas.microsoft.com/office/drawing/2014/main" id="{9F4A8658-E71B-4FC4-8F2A-141E5205BE09}"/>
              </a:ext>
            </a:extLst>
          </p:cNvPr>
          <p:cNvPicPr>
            <a:picLocks noChangeAspect="1"/>
          </p:cNvPicPr>
          <p:nvPr/>
        </p:nvPicPr>
        <p:blipFill>
          <a:blip r:embed="rId4"/>
          <a:stretch>
            <a:fillRect/>
          </a:stretch>
        </p:blipFill>
        <p:spPr>
          <a:xfrm>
            <a:off x="6540217" y="1862436"/>
            <a:ext cx="5467933" cy="4214515"/>
          </a:xfrm>
          <a:prstGeom prst="rect">
            <a:avLst/>
          </a:prstGeom>
        </p:spPr>
      </p:pic>
    </p:spTree>
    <p:extLst>
      <p:ext uri="{BB962C8B-B14F-4D97-AF65-F5344CB8AC3E}">
        <p14:creationId xmlns:p14="http://schemas.microsoft.com/office/powerpoint/2010/main" val="756887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 Evaluation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18</a:t>
            </a:fld>
            <a:endParaRPr lang="zh-CN" altLang="en-US" dirty="0"/>
          </a:p>
        </p:txBody>
      </p:sp>
      <p:sp>
        <p:nvSpPr>
          <p:cNvPr id="5" name="矩形 4">
            <a:extLst>
              <a:ext uri="{FF2B5EF4-FFF2-40B4-BE49-F238E27FC236}">
                <a16:creationId xmlns:a16="http://schemas.microsoft.com/office/drawing/2014/main" id="{B158B2BB-0437-4F4F-BF0C-5F98EFE47811}"/>
              </a:ext>
            </a:extLst>
          </p:cNvPr>
          <p:cNvSpPr/>
          <p:nvPr/>
        </p:nvSpPr>
        <p:spPr>
          <a:xfrm>
            <a:off x="255391" y="1194187"/>
            <a:ext cx="11403209" cy="5262979"/>
          </a:xfrm>
          <a:prstGeom prst="rect">
            <a:avLst/>
          </a:prstGeom>
        </p:spPr>
        <p:txBody>
          <a:bodyPr wrap="square">
            <a:spAutoFit/>
          </a:bodyPr>
          <a:lstStyle/>
          <a:p>
            <a:r>
              <a:rPr lang="en-US" altLang="zh-CN" sz="2400" b="1" dirty="0"/>
              <a:t>Bluefield vs. Innova FPGA:</a:t>
            </a:r>
          </a:p>
          <a:p>
            <a:r>
              <a:rPr lang="en-US" altLang="zh-CN" sz="2400" b="1" dirty="0"/>
              <a:t>	</a:t>
            </a:r>
            <a:r>
              <a:rPr lang="en-US" altLang="zh-CN" sz="2400" dirty="0"/>
              <a:t>Use 240 </a:t>
            </a:r>
            <a:r>
              <a:rPr lang="en-US" altLang="zh-CN" sz="2400" dirty="0" err="1"/>
              <a:t>mqueues</a:t>
            </a:r>
            <a:r>
              <a:rPr lang="en-US" altLang="zh-CN" sz="2400" dirty="0"/>
              <a:t> on a single GPU and measure the receive throughput for 64B UDP messages.</a:t>
            </a:r>
          </a:p>
          <a:p>
            <a:r>
              <a:rPr lang="en-US" altLang="zh-CN" sz="2400" dirty="0"/>
              <a:t>	Innova achieves 7.4M packets/sec compared to 0.5M packets/sec on Bluefield. The CPU-centric design running on six cores is 80× slower.</a:t>
            </a:r>
          </a:p>
          <a:p>
            <a:endParaRPr lang="en-US" altLang="zh-CN" sz="2400" dirty="0"/>
          </a:p>
          <a:p>
            <a:r>
              <a:rPr lang="en-US" altLang="zh-CN" sz="2400" b="1" dirty="0"/>
              <a:t>Performance isolation:</a:t>
            </a:r>
          </a:p>
          <a:p>
            <a:r>
              <a:rPr lang="en-US" altLang="zh-CN" sz="2400" b="1" dirty="0"/>
              <a:t>	</a:t>
            </a:r>
            <a:r>
              <a:rPr lang="en-US" altLang="zh-CN" sz="2400" dirty="0"/>
              <a:t>Using Bluefield provides better isolation between different applications running on the same physical server.</a:t>
            </a:r>
          </a:p>
          <a:p>
            <a:endParaRPr lang="en-US" altLang="zh-CN" sz="2400" dirty="0"/>
          </a:p>
          <a:p>
            <a:r>
              <a:rPr lang="en-US" altLang="zh-CN" sz="2400" b="1" dirty="0"/>
              <a:t>Integration with the Intel VCA:</a:t>
            </a:r>
          </a:p>
          <a:p>
            <a:r>
              <a:rPr lang="en-US" altLang="zh-CN" sz="2400" b="1" dirty="0"/>
              <a:t>	</a:t>
            </a:r>
            <a:r>
              <a:rPr lang="en-US" altLang="zh-CN" sz="2400" dirty="0"/>
              <a:t>Lynx achieves 56µsec 90th percentile latency, which is 4.3× lower than the baseline under the load of 1K req/sec.</a:t>
            </a:r>
          </a:p>
          <a:p>
            <a:r>
              <a:rPr lang="en-US" altLang="zh-CN" sz="2400" dirty="0"/>
              <a:t> Lynx facilitates the integration of high performance net-working with accelerators.</a:t>
            </a:r>
            <a:endParaRPr lang="zh-CN" altLang="en-US" sz="2400" dirty="0"/>
          </a:p>
        </p:txBody>
      </p:sp>
    </p:spTree>
    <p:extLst>
      <p:ext uri="{BB962C8B-B14F-4D97-AF65-F5344CB8AC3E}">
        <p14:creationId xmlns:p14="http://schemas.microsoft.com/office/powerpoint/2010/main" val="2434796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 Evaluation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19</a:t>
            </a:fld>
            <a:endParaRPr lang="zh-CN" altLang="en-US" dirty="0"/>
          </a:p>
        </p:txBody>
      </p:sp>
      <p:pic>
        <p:nvPicPr>
          <p:cNvPr id="2" name="图片 1">
            <a:extLst>
              <a:ext uri="{FF2B5EF4-FFF2-40B4-BE49-F238E27FC236}">
                <a16:creationId xmlns:a16="http://schemas.microsoft.com/office/drawing/2014/main" id="{A5BBC9E0-0417-4402-BA9B-C5877CEE0AE9}"/>
              </a:ext>
            </a:extLst>
          </p:cNvPr>
          <p:cNvPicPr>
            <a:picLocks noChangeAspect="1"/>
          </p:cNvPicPr>
          <p:nvPr/>
        </p:nvPicPr>
        <p:blipFill>
          <a:blip r:embed="rId3"/>
          <a:stretch>
            <a:fillRect/>
          </a:stretch>
        </p:blipFill>
        <p:spPr>
          <a:xfrm>
            <a:off x="392944" y="1881576"/>
            <a:ext cx="5166040" cy="4033545"/>
          </a:xfrm>
          <a:prstGeom prst="rect">
            <a:avLst/>
          </a:prstGeom>
        </p:spPr>
      </p:pic>
      <p:pic>
        <p:nvPicPr>
          <p:cNvPr id="5" name="图片 4">
            <a:extLst>
              <a:ext uri="{FF2B5EF4-FFF2-40B4-BE49-F238E27FC236}">
                <a16:creationId xmlns:a16="http://schemas.microsoft.com/office/drawing/2014/main" id="{C136CACD-C21A-44D9-A31D-DC5D5C418B20}"/>
              </a:ext>
            </a:extLst>
          </p:cNvPr>
          <p:cNvPicPr>
            <a:picLocks noChangeAspect="1"/>
          </p:cNvPicPr>
          <p:nvPr/>
        </p:nvPicPr>
        <p:blipFill>
          <a:blip r:embed="rId4"/>
          <a:stretch>
            <a:fillRect/>
          </a:stretch>
        </p:blipFill>
        <p:spPr>
          <a:xfrm>
            <a:off x="6096000" y="1881576"/>
            <a:ext cx="5545098" cy="4033545"/>
          </a:xfrm>
          <a:prstGeom prst="rect">
            <a:avLst/>
          </a:prstGeom>
        </p:spPr>
      </p:pic>
    </p:spTree>
    <p:extLst>
      <p:ext uri="{BB962C8B-B14F-4D97-AF65-F5344CB8AC3E}">
        <p14:creationId xmlns:p14="http://schemas.microsoft.com/office/powerpoint/2010/main" val="1008871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Introduction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2</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517585" y="1501322"/>
            <a:ext cx="11352682" cy="4093428"/>
          </a:xfrm>
          <a:prstGeom prst="rect">
            <a:avLst/>
          </a:prstGeom>
        </p:spPr>
        <p:txBody>
          <a:bodyPr wrap="square">
            <a:spAutoFit/>
          </a:bodyPr>
          <a:lstStyle/>
          <a:p>
            <a:pPr marL="342900" indent="-342900">
              <a:buFont typeface="Wingdings" panose="05000000000000000000" pitchFamily="2" charset="2"/>
              <a:buChar char="l"/>
            </a:pPr>
            <a:r>
              <a:rPr lang="en-US" altLang="zh-CN" sz="2400" dirty="0"/>
              <a:t>Modern data centers are increasingly heterogeneous, with a variety of compute accelerators deployed to accommodate growing performance demands, accelerators run the dominant fraction of the application logic.</a:t>
            </a:r>
          </a:p>
          <a:p>
            <a:pPr marL="342900" indent="-342900">
              <a:buFont typeface="Wingdings" panose="05000000000000000000" pitchFamily="2" charset="2"/>
              <a:buChar char="l"/>
            </a:pPr>
            <a:endParaRPr lang="en-US" altLang="zh-CN" sz="2000" dirty="0"/>
          </a:p>
          <a:p>
            <a:pPr marL="342900" indent="-342900">
              <a:buFont typeface="Wingdings" panose="05000000000000000000" pitchFamily="2" charset="2"/>
              <a:buChar char="l"/>
            </a:pPr>
            <a:r>
              <a:rPr lang="en-US" altLang="zh-CN" sz="2400" dirty="0"/>
              <a:t>Growing network rates drive the adoption of programmable Smart Network Adapters to offload data center networking workloads. </a:t>
            </a:r>
          </a:p>
          <a:p>
            <a:pPr marL="342900" indent="-342900">
              <a:buFont typeface="Wingdings" panose="05000000000000000000" pitchFamily="2" charset="2"/>
              <a:buChar char="l"/>
            </a:pPr>
            <a:endParaRPr lang="en-US" altLang="zh-CN" sz="2400" dirty="0"/>
          </a:p>
          <a:p>
            <a:pPr marL="342900" indent="-342900">
              <a:buFont typeface="Wingdings" panose="05000000000000000000" pitchFamily="2" charset="2"/>
              <a:buChar char="l"/>
            </a:pPr>
            <a:r>
              <a:rPr lang="en-US" altLang="zh-CN" sz="2400" dirty="0"/>
              <a:t>An accelerator-centric network server architecture called Lynx.</a:t>
            </a:r>
          </a:p>
          <a:p>
            <a:pPr marL="342900" indent="-342900">
              <a:buFont typeface="Wingdings" panose="05000000000000000000" pitchFamily="2" charset="2"/>
              <a:buChar char="l"/>
            </a:pPr>
            <a:endParaRPr lang="en-US" altLang="zh-CN" sz="2400" dirty="0"/>
          </a:p>
          <a:p>
            <a:pPr marL="342900" indent="-342900">
              <a:buFont typeface="Wingdings" panose="05000000000000000000" pitchFamily="2" charset="2"/>
              <a:buChar char="l"/>
            </a:pPr>
            <a:endParaRPr lang="en-US" altLang="zh-CN" sz="2400" dirty="0"/>
          </a:p>
          <a:p>
            <a:pPr marL="342900" indent="-342900">
              <a:buFont typeface="Wingdings" panose="05000000000000000000" pitchFamily="2" charset="2"/>
              <a:buChar char="l"/>
            </a:pPr>
            <a:endParaRPr lang="zh-CN" altLang="en-US" sz="2400" dirty="0"/>
          </a:p>
        </p:txBody>
      </p:sp>
    </p:spTree>
    <p:extLst>
      <p:ext uri="{BB962C8B-B14F-4D97-AF65-F5344CB8AC3E}">
        <p14:creationId xmlns:p14="http://schemas.microsoft.com/office/powerpoint/2010/main" val="23747734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 Evaluation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20</a:t>
            </a:fld>
            <a:endParaRPr lang="zh-CN" altLang="en-US" dirty="0"/>
          </a:p>
        </p:txBody>
      </p:sp>
      <p:pic>
        <p:nvPicPr>
          <p:cNvPr id="6" name="图片 5">
            <a:extLst>
              <a:ext uri="{FF2B5EF4-FFF2-40B4-BE49-F238E27FC236}">
                <a16:creationId xmlns:a16="http://schemas.microsoft.com/office/drawing/2014/main" id="{6A0F101C-BFD4-4C50-B32D-7778DE4344CD}"/>
              </a:ext>
            </a:extLst>
          </p:cNvPr>
          <p:cNvPicPr>
            <a:picLocks noChangeAspect="1"/>
          </p:cNvPicPr>
          <p:nvPr/>
        </p:nvPicPr>
        <p:blipFill>
          <a:blip r:embed="rId3"/>
          <a:stretch>
            <a:fillRect/>
          </a:stretch>
        </p:blipFill>
        <p:spPr>
          <a:xfrm>
            <a:off x="224819" y="1795565"/>
            <a:ext cx="5718781" cy="4405007"/>
          </a:xfrm>
          <a:prstGeom prst="rect">
            <a:avLst/>
          </a:prstGeom>
        </p:spPr>
      </p:pic>
      <p:pic>
        <p:nvPicPr>
          <p:cNvPr id="7" name="图片 6">
            <a:extLst>
              <a:ext uri="{FF2B5EF4-FFF2-40B4-BE49-F238E27FC236}">
                <a16:creationId xmlns:a16="http://schemas.microsoft.com/office/drawing/2014/main" id="{14DB7FB6-11F0-41C1-9D58-725ED70D5F6D}"/>
              </a:ext>
            </a:extLst>
          </p:cNvPr>
          <p:cNvPicPr>
            <a:picLocks noChangeAspect="1"/>
          </p:cNvPicPr>
          <p:nvPr/>
        </p:nvPicPr>
        <p:blipFill>
          <a:blip r:embed="rId4"/>
          <a:stretch>
            <a:fillRect/>
          </a:stretch>
        </p:blipFill>
        <p:spPr>
          <a:xfrm>
            <a:off x="6096000" y="1523999"/>
            <a:ext cx="5718781" cy="4676573"/>
          </a:xfrm>
          <a:prstGeom prst="rect">
            <a:avLst/>
          </a:prstGeom>
        </p:spPr>
      </p:pic>
    </p:spTree>
    <p:extLst>
      <p:ext uri="{BB962C8B-B14F-4D97-AF65-F5344CB8AC3E}">
        <p14:creationId xmlns:p14="http://schemas.microsoft.com/office/powerpoint/2010/main" val="12303259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Conclusion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21</a:t>
            </a:fld>
            <a:endParaRPr lang="zh-CN" altLang="en-US" dirty="0"/>
          </a:p>
        </p:txBody>
      </p:sp>
      <p:sp>
        <p:nvSpPr>
          <p:cNvPr id="2" name="矩形 1">
            <a:extLst>
              <a:ext uri="{FF2B5EF4-FFF2-40B4-BE49-F238E27FC236}">
                <a16:creationId xmlns:a16="http://schemas.microsoft.com/office/drawing/2014/main" id="{5B042AFE-D728-4A6F-9191-90E142D71018}"/>
              </a:ext>
            </a:extLst>
          </p:cNvPr>
          <p:cNvSpPr/>
          <p:nvPr/>
        </p:nvSpPr>
        <p:spPr>
          <a:xfrm>
            <a:off x="209549" y="1505952"/>
            <a:ext cx="11468101" cy="2677656"/>
          </a:xfrm>
          <a:prstGeom prst="rect">
            <a:avLst/>
          </a:prstGeom>
        </p:spPr>
        <p:txBody>
          <a:bodyPr wrap="square">
            <a:spAutoFit/>
          </a:bodyPr>
          <a:lstStyle/>
          <a:p>
            <a:r>
              <a:rPr lang="en-US" altLang="zh-CN" sz="2400" dirty="0"/>
              <a:t>	SNICs offer a viable alternative to the host CPU for driving compute-bound accelerated network servers. The more specialized the SNIC architecture, the higher its performance potential. </a:t>
            </a:r>
          </a:p>
          <a:p>
            <a:endParaRPr lang="en-US" altLang="zh-CN" sz="2400" dirty="0"/>
          </a:p>
          <a:p>
            <a:r>
              <a:rPr lang="en-US" altLang="zh-CN" sz="2400" dirty="0"/>
              <a:t>	As CPU-based SNICs are evolving and becoming more capable, using them for managing accelerators is an appealing approach to building a fast and efficient hardware-accelerated network service.</a:t>
            </a:r>
            <a:endParaRPr lang="zh-CN" altLang="en-US" sz="2400" dirty="0"/>
          </a:p>
        </p:txBody>
      </p:sp>
    </p:spTree>
    <p:extLst>
      <p:ext uri="{BB962C8B-B14F-4D97-AF65-F5344CB8AC3E}">
        <p14:creationId xmlns:p14="http://schemas.microsoft.com/office/powerpoint/2010/main" val="3086735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Introduction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3</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517585" y="1501322"/>
            <a:ext cx="5578415" cy="1200329"/>
          </a:xfrm>
          <a:prstGeom prst="rect">
            <a:avLst/>
          </a:prstGeom>
        </p:spPr>
        <p:txBody>
          <a:bodyPr wrap="square">
            <a:spAutoFit/>
          </a:bodyPr>
          <a:lstStyle/>
          <a:p>
            <a:endParaRPr lang="en-US" altLang="zh-CN" sz="2400" dirty="0"/>
          </a:p>
          <a:p>
            <a:pPr marL="342900" indent="-342900">
              <a:buFont typeface="Wingdings" panose="05000000000000000000" pitchFamily="2" charset="2"/>
              <a:buChar char="l"/>
            </a:pPr>
            <a:endParaRPr lang="en-US" altLang="zh-CN" sz="2400" dirty="0"/>
          </a:p>
          <a:p>
            <a:pPr marL="342900" indent="-342900">
              <a:buFont typeface="Wingdings" panose="05000000000000000000" pitchFamily="2" charset="2"/>
              <a:buChar char="l"/>
            </a:pPr>
            <a:endParaRPr lang="zh-CN" altLang="en-US" sz="2400" dirty="0"/>
          </a:p>
        </p:txBody>
      </p:sp>
      <p:pic>
        <p:nvPicPr>
          <p:cNvPr id="2" name="图片 1">
            <a:extLst>
              <a:ext uri="{FF2B5EF4-FFF2-40B4-BE49-F238E27FC236}">
                <a16:creationId xmlns:a16="http://schemas.microsoft.com/office/drawing/2014/main" id="{C3D6E60E-3C4F-4D92-B55D-7B20C1BF227A}"/>
              </a:ext>
            </a:extLst>
          </p:cNvPr>
          <p:cNvPicPr>
            <a:picLocks noChangeAspect="1"/>
          </p:cNvPicPr>
          <p:nvPr/>
        </p:nvPicPr>
        <p:blipFill>
          <a:blip r:embed="rId3"/>
          <a:stretch>
            <a:fillRect/>
          </a:stretch>
        </p:blipFill>
        <p:spPr>
          <a:xfrm>
            <a:off x="6096000" y="1895083"/>
            <a:ext cx="5977997" cy="3875565"/>
          </a:xfrm>
          <a:prstGeom prst="rect">
            <a:avLst/>
          </a:prstGeom>
        </p:spPr>
      </p:pic>
      <p:sp>
        <p:nvSpPr>
          <p:cNvPr id="5" name="矩形 4">
            <a:extLst>
              <a:ext uri="{FF2B5EF4-FFF2-40B4-BE49-F238E27FC236}">
                <a16:creationId xmlns:a16="http://schemas.microsoft.com/office/drawing/2014/main" id="{EB2BEDF7-9F17-4F98-8507-6CEC6AB10E8C}"/>
              </a:ext>
            </a:extLst>
          </p:cNvPr>
          <p:cNvSpPr/>
          <p:nvPr/>
        </p:nvSpPr>
        <p:spPr>
          <a:xfrm>
            <a:off x="0" y="1386043"/>
            <a:ext cx="6190688" cy="4893647"/>
          </a:xfrm>
          <a:prstGeom prst="rect">
            <a:avLst/>
          </a:prstGeom>
        </p:spPr>
        <p:txBody>
          <a:bodyPr wrap="square">
            <a:spAutoFit/>
          </a:bodyPr>
          <a:lstStyle/>
          <a:p>
            <a:r>
              <a:rPr lang="en-US" altLang="zh-CN" sz="2400" dirty="0"/>
              <a:t>The Lynx architecture provides several benefits over the traditional CPU-centric design:</a:t>
            </a:r>
          </a:p>
          <a:p>
            <a:endParaRPr lang="en-US" altLang="zh-CN" sz="2400" dirty="0"/>
          </a:p>
          <a:p>
            <a:pPr marL="342900" indent="-342900">
              <a:buFont typeface="Arial" panose="020B0604020202020204" pitchFamily="34" charset="0"/>
              <a:buChar char="•"/>
            </a:pPr>
            <a:r>
              <a:rPr lang="en-US" altLang="zh-CN" sz="2400" dirty="0"/>
              <a:t>Lightweight networking from accelerators.</a:t>
            </a:r>
          </a:p>
          <a:p>
            <a:pPr marL="342900" indent="-342900">
              <a:buFont typeface="Arial" panose="020B0604020202020204" pitchFamily="34" charset="0"/>
              <a:buChar char="•"/>
            </a:pPr>
            <a:endParaRPr lang="en-US" altLang="zh-CN" sz="2400" dirty="0"/>
          </a:p>
          <a:p>
            <a:pPr marL="342900" indent="-342900">
              <a:buFont typeface="Arial" panose="020B0604020202020204" pitchFamily="34" charset="0"/>
              <a:buChar char="•"/>
            </a:pPr>
            <a:r>
              <a:rPr lang="en-US" altLang="zh-CN" sz="2400" dirty="0"/>
              <a:t>High CPU efficiency. </a:t>
            </a:r>
          </a:p>
          <a:p>
            <a:pPr marL="342900" indent="-342900">
              <a:buFont typeface="Arial" panose="020B0604020202020204" pitchFamily="34" charset="0"/>
              <a:buChar char="•"/>
            </a:pPr>
            <a:endParaRPr lang="en-US" altLang="zh-CN" sz="2400" dirty="0"/>
          </a:p>
          <a:p>
            <a:pPr marL="342900" indent="-342900">
              <a:buFont typeface="Arial" panose="020B0604020202020204" pitchFamily="34" charset="0"/>
              <a:buChar char="•"/>
            </a:pPr>
            <a:r>
              <a:rPr lang="en-US" altLang="zh-CN" sz="2400" dirty="0"/>
              <a:t>Offloading the network server logic to an SNIC.</a:t>
            </a:r>
          </a:p>
          <a:p>
            <a:pPr marL="342900" indent="-342900">
              <a:buFont typeface="Arial" panose="020B0604020202020204" pitchFamily="34" charset="0"/>
              <a:buChar char="•"/>
            </a:pPr>
            <a:endParaRPr lang="en-US" altLang="zh-CN" sz="2400" dirty="0"/>
          </a:p>
          <a:p>
            <a:pPr marL="342900" indent="-342900">
              <a:buFont typeface="Arial" panose="020B0604020202020204" pitchFamily="34" charset="0"/>
              <a:buChar char="•"/>
            </a:pPr>
            <a:r>
              <a:rPr lang="en-US" altLang="zh-CN" sz="2400" dirty="0"/>
              <a:t>Using SNIC RDMA for portability and scalability. </a:t>
            </a:r>
          </a:p>
        </p:txBody>
      </p:sp>
    </p:spTree>
    <p:extLst>
      <p:ext uri="{BB962C8B-B14F-4D97-AF65-F5344CB8AC3E}">
        <p14:creationId xmlns:p14="http://schemas.microsoft.com/office/powerpoint/2010/main" val="3288244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Background</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4</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229718" y="1077989"/>
            <a:ext cx="11962282" cy="830997"/>
          </a:xfrm>
          <a:prstGeom prst="rect">
            <a:avLst/>
          </a:prstGeom>
        </p:spPr>
        <p:txBody>
          <a:bodyPr wrap="square">
            <a:spAutoFit/>
          </a:bodyPr>
          <a:lstStyle/>
          <a:p>
            <a:pPr marL="342900" indent="-342900">
              <a:buFont typeface="Wingdings" panose="05000000000000000000" pitchFamily="2" charset="2"/>
              <a:buChar char="l"/>
            </a:pPr>
            <a:r>
              <a:rPr lang="en-US" altLang="zh-CN" sz="2400" dirty="0"/>
              <a:t>SNICs are NICs that feature a programmable device to perform custom processing of the network traffic.</a:t>
            </a:r>
          </a:p>
        </p:txBody>
      </p:sp>
      <p:pic>
        <p:nvPicPr>
          <p:cNvPr id="2" name="图片 1">
            <a:extLst>
              <a:ext uri="{FF2B5EF4-FFF2-40B4-BE49-F238E27FC236}">
                <a16:creationId xmlns:a16="http://schemas.microsoft.com/office/drawing/2014/main" id="{A1E80839-A7D4-438E-9D5F-60D7032BE61C}"/>
              </a:ext>
            </a:extLst>
          </p:cNvPr>
          <p:cNvPicPr>
            <a:picLocks noChangeAspect="1"/>
          </p:cNvPicPr>
          <p:nvPr/>
        </p:nvPicPr>
        <p:blipFill>
          <a:blip r:embed="rId3"/>
          <a:stretch>
            <a:fillRect/>
          </a:stretch>
        </p:blipFill>
        <p:spPr>
          <a:xfrm>
            <a:off x="6517779" y="2512163"/>
            <a:ext cx="5176314" cy="2737172"/>
          </a:xfrm>
          <a:prstGeom prst="rect">
            <a:avLst/>
          </a:prstGeom>
        </p:spPr>
      </p:pic>
      <p:sp>
        <p:nvSpPr>
          <p:cNvPr id="5" name="矩形 4">
            <a:extLst>
              <a:ext uri="{FF2B5EF4-FFF2-40B4-BE49-F238E27FC236}">
                <a16:creationId xmlns:a16="http://schemas.microsoft.com/office/drawing/2014/main" id="{9644DDAD-EFB0-409D-95A5-2A1BE33C48B4}"/>
              </a:ext>
            </a:extLst>
          </p:cNvPr>
          <p:cNvSpPr/>
          <p:nvPr/>
        </p:nvSpPr>
        <p:spPr>
          <a:xfrm>
            <a:off x="653050" y="2112987"/>
            <a:ext cx="5442950" cy="1815882"/>
          </a:xfrm>
          <a:prstGeom prst="rect">
            <a:avLst/>
          </a:prstGeom>
        </p:spPr>
        <p:txBody>
          <a:bodyPr wrap="square">
            <a:spAutoFit/>
          </a:bodyPr>
          <a:lstStyle/>
          <a:p>
            <a:r>
              <a:rPr lang="en-US" altLang="zh-CN" sz="2400" b="1" dirty="0"/>
              <a:t>Bump-in-the-wire FPGA-based NIC</a:t>
            </a:r>
            <a:r>
              <a:rPr lang="en-US" altLang="zh-CN" sz="2000" dirty="0"/>
              <a:t>.</a:t>
            </a:r>
          </a:p>
          <a:p>
            <a:endParaRPr lang="en-US" altLang="zh-CN" sz="1600" dirty="0"/>
          </a:p>
          <a:p>
            <a:pPr marL="285750" indent="-285750">
              <a:buFont typeface="Arial" panose="020B0604020202020204" pitchFamily="34" charset="0"/>
              <a:buChar char="•"/>
            </a:pPr>
            <a:r>
              <a:rPr lang="en-US" altLang="zh-CN" sz="2400" dirty="0"/>
              <a:t>Each packet passing through the NIC is processed by the FPGA logic customized by the programmer.</a:t>
            </a:r>
            <a:endParaRPr lang="zh-CN" altLang="en-US" sz="2400" dirty="0"/>
          </a:p>
        </p:txBody>
      </p:sp>
      <p:sp>
        <p:nvSpPr>
          <p:cNvPr id="7" name="矩形 6">
            <a:extLst>
              <a:ext uri="{FF2B5EF4-FFF2-40B4-BE49-F238E27FC236}">
                <a16:creationId xmlns:a16="http://schemas.microsoft.com/office/drawing/2014/main" id="{6F79F1BD-19B7-423F-A9E5-D483A6C90477}"/>
              </a:ext>
            </a:extLst>
          </p:cNvPr>
          <p:cNvSpPr/>
          <p:nvPr/>
        </p:nvSpPr>
        <p:spPr>
          <a:xfrm>
            <a:off x="653051" y="4179573"/>
            <a:ext cx="5576299" cy="2554545"/>
          </a:xfrm>
          <a:prstGeom prst="rect">
            <a:avLst/>
          </a:prstGeom>
        </p:spPr>
        <p:txBody>
          <a:bodyPr wrap="square">
            <a:spAutoFit/>
          </a:bodyPr>
          <a:lstStyle/>
          <a:p>
            <a:r>
              <a:rPr lang="en-US" altLang="zh-CN" sz="2400" b="1" dirty="0"/>
              <a:t>Processor-based SNIC</a:t>
            </a:r>
            <a:r>
              <a:rPr lang="en-US" altLang="zh-CN" sz="2000" dirty="0"/>
              <a:t>.</a:t>
            </a:r>
          </a:p>
          <a:p>
            <a:endParaRPr lang="en-US" altLang="zh-CN" sz="1600" dirty="0"/>
          </a:p>
          <a:p>
            <a:pPr marL="285750" indent="-285750">
              <a:buFont typeface="Arial" panose="020B0604020202020204" pitchFamily="34" charset="0"/>
              <a:buChar char="•"/>
            </a:pPr>
            <a:r>
              <a:rPr lang="en-US" altLang="zh-CN" sz="2400" dirty="0"/>
              <a:t>SNIC CPU runs as a separate machine with its own network stack and IP address. In addition, the CPU can communicate with the main host via reliable RDMA connections. </a:t>
            </a:r>
            <a:endParaRPr lang="zh-CN" altLang="en-US" sz="2400" dirty="0"/>
          </a:p>
        </p:txBody>
      </p:sp>
    </p:spTree>
    <p:extLst>
      <p:ext uri="{BB962C8B-B14F-4D97-AF65-F5344CB8AC3E}">
        <p14:creationId xmlns:p14="http://schemas.microsoft.com/office/powerpoint/2010/main" val="189455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Motivation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5</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304800" y="1247322"/>
            <a:ext cx="10678602" cy="830997"/>
          </a:xfrm>
          <a:prstGeom prst="rect">
            <a:avLst/>
          </a:prstGeom>
        </p:spPr>
        <p:txBody>
          <a:bodyPr wrap="square">
            <a:spAutoFit/>
          </a:bodyPr>
          <a:lstStyle/>
          <a:p>
            <a:endParaRPr lang="en-US" altLang="zh-CN" sz="2400" dirty="0"/>
          </a:p>
          <a:p>
            <a:pPr marL="342900" indent="-342900">
              <a:buFont typeface="Wingdings" panose="05000000000000000000" pitchFamily="2" charset="2"/>
              <a:buChar char="l"/>
            </a:pPr>
            <a:endParaRPr lang="zh-CN" altLang="en-US" sz="2400" dirty="0"/>
          </a:p>
        </p:txBody>
      </p:sp>
      <p:sp>
        <p:nvSpPr>
          <p:cNvPr id="2" name="矩形 1">
            <a:extLst>
              <a:ext uri="{FF2B5EF4-FFF2-40B4-BE49-F238E27FC236}">
                <a16:creationId xmlns:a16="http://schemas.microsoft.com/office/drawing/2014/main" id="{B59BA88E-9A91-439A-8AA5-7FB23216F1BA}"/>
              </a:ext>
            </a:extLst>
          </p:cNvPr>
          <p:cNvSpPr/>
          <p:nvPr/>
        </p:nvSpPr>
        <p:spPr>
          <a:xfrm>
            <a:off x="304800" y="1522720"/>
            <a:ext cx="11334750" cy="3262432"/>
          </a:xfrm>
          <a:prstGeom prst="rect">
            <a:avLst/>
          </a:prstGeom>
        </p:spPr>
        <p:txBody>
          <a:bodyPr wrap="square">
            <a:spAutoFit/>
          </a:bodyPr>
          <a:lstStyle/>
          <a:p>
            <a:r>
              <a:rPr lang="zh-CN" altLang="en-US" sz="2400" b="1" dirty="0"/>
              <a:t>Diminishing role of CPU in accelerated services</a:t>
            </a:r>
            <a:endParaRPr lang="en-US" altLang="zh-CN" sz="2400" b="1" dirty="0"/>
          </a:p>
          <a:p>
            <a:endParaRPr lang="en-US" altLang="zh-CN" sz="2400" b="1" dirty="0"/>
          </a:p>
          <a:p>
            <a:endParaRPr lang="en-US" altLang="zh-CN" sz="1400" b="1" dirty="0"/>
          </a:p>
          <a:p>
            <a:pPr marL="342900" indent="-342900">
              <a:buFont typeface="Arial" panose="020B0604020202020204" pitchFamily="34" charset="0"/>
              <a:buChar char="•"/>
            </a:pPr>
            <a:r>
              <a:rPr lang="en-US" altLang="zh-CN" sz="2400" dirty="0"/>
              <a:t>Reducing CPU involvement by building larger GPU kernels with fewer kernel invocations is among the most common optimization targets.</a:t>
            </a:r>
          </a:p>
          <a:p>
            <a:endParaRPr lang="en-US" altLang="zh-CN" sz="2000" dirty="0"/>
          </a:p>
          <a:p>
            <a:pPr marL="342900" indent="-342900">
              <a:buFont typeface="Arial" panose="020B0604020202020204" pitchFamily="34" charset="0"/>
              <a:buChar char="•"/>
            </a:pPr>
            <a:r>
              <a:rPr lang="en-US" altLang="zh-CN" sz="2400" dirty="0"/>
              <a:t>Emerging accelerated services are likely to perform the majority of request processing on accelerators, whereas the host CPU is occupied primarily by network message processing and accelerator management</a:t>
            </a:r>
            <a:r>
              <a:rPr lang="en-US" altLang="zh-CN" sz="2800" dirty="0"/>
              <a:t>.</a:t>
            </a:r>
            <a:endParaRPr lang="zh-CN" altLang="en-US" sz="2800" dirty="0"/>
          </a:p>
        </p:txBody>
      </p:sp>
    </p:spTree>
    <p:extLst>
      <p:ext uri="{BB962C8B-B14F-4D97-AF65-F5344CB8AC3E}">
        <p14:creationId xmlns:p14="http://schemas.microsoft.com/office/powerpoint/2010/main" val="644206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Motivation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6</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304800" y="1247322"/>
            <a:ext cx="10678602" cy="830997"/>
          </a:xfrm>
          <a:prstGeom prst="rect">
            <a:avLst/>
          </a:prstGeom>
        </p:spPr>
        <p:txBody>
          <a:bodyPr wrap="square">
            <a:spAutoFit/>
          </a:bodyPr>
          <a:lstStyle/>
          <a:p>
            <a:endParaRPr lang="en-US" altLang="zh-CN" sz="2400" dirty="0"/>
          </a:p>
          <a:p>
            <a:pPr marL="342900" indent="-342900">
              <a:buFont typeface="Wingdings" panose="05000000000000000000" pitchFamily="2" charset="2"/>
              <a:buChar char="l"/>
            </a:pPr>
            <a:endParaRPr lang="zh-CN" altLang="en-US" sz="2400" dirty="0"/>
          </a:p>
        </p:txBody>
      </p:sp>
      <p:sp>
        <p:nvSpPr>
          <p:cNvPr id="2" name="矩形 1">
            <a:extLst>
              <a:ext uri="{FF2B5EF4-FFF2-40B4-BE49-F238E27FC236}">
                <a16:creationId xmlns:a16="http://schemas.microsoft.com/office/drawing/2014/main" id="{B59BA88E-9A91-439A-8AA5-7FB23216F1BA}"/>
              </a:ext>
            </a:extLst>
          </p:cNvPr>
          <p:cNvSpPr/>
          <p:nvPr/>
        </p:nvSpPr>
        <p:spPr>
          <a:xfrm>
            <a:off x="304800" y="928826"/>
            <a:ext cx="11715750" cy="5478423"/>
          </a:xfrm>
          <a:prstGeom prst="rect">
            <a:avLst/>
          </a:prstGeom>
        </p:spPr>
        <p:txBody>
          <a:bodyPr wrap="square">
            <a:spAutoFit/>
          </a:bodyPr>
          <a:lstStyle/>
          <a:p>
            <a:r>
              <a:rPr lang="en-US" altLang="zh-CN" sz="2400" b="1" dirty="0"/>
              <a:t>Disadvantages of the host CPU-driven design</a:t>
            </a:r>
          </a:p>
          <a:p>
            <a:endParaRPr lang="en-US" altLang="zh-CN" sz="1400" b="1" dirty="0"/>
          </a:p>
          <a:p>
            <a:pPr marL="342900" indent="-342900">
              <a:buFont typeface="Arial" panose="020B0604020202020204" pitchFamily="34" charset="0"/>
              <a:buChar char="•"/>
            </a:pPr>
            <a:r>
              <a:rPr lang="en-US" altLang="zh-CN" sz="2400" dirty="0"/>
              <a:t>Accelerator invocation overhead.</a:t>
            </a:r>
          </a:p>
          <a:p>
            <a:r>
              <a:rPr lang="en-US" altLang="zh-CN" sz="2400" dirty="0"/>
              <a:t>	In a CPU-driven network server the CPU performs the accelerator invocation,   synchronization and data movements. These tasks constitute a significant portion of the end-to-end execution for short latency sensitive kernels.</a:t>
            </a:r>
          </a:p>
          <a:p>
            <a:endParaRPr lang="en-US" altLang="zh-CN" sz="2400" dirty="0"/>
          </a:p>
          <a:p>
            <a:pPr marL="342900" indent="-342900">
              <a:buFont typeface="Arial" panose="020B0604020202020204" pitchFamily="34" charset="0"/>
              <a:buChar char="•"/>
            </a:pPr>
            <a:r>
              <a:rPr lang="en-US" altLang="zh-CN" sz="2400" dirty="0"/>
              <a:t>Wasteful use of the CPU.</a:t>
            </a:r>
          </a:p>
          <a:p>
            <a:r>
              <a:rPr lang="en-US" altLang="zh-CN" sz="2400" dirty="0"/>
              <a:t>	Accelerator management and network I/O tasks are inherently I/O- and control-bound. Thus they do not need the full power of super-scalar, </a:t>
            </a:r>
            <a:r>
              <a:rPr lang="en-US" altLang="zh-CN" sz="2400" dirty="0" err="1"/>
              <a:t>outof</a:t>
            </a:r>
            <a:r>
              <a:rPr lang="en-US" altLang="zh-CN" sz="2400" dirty="0"/>
              <a:t>-order X86 CPU architecture to achieve high performance.</a:t>
            </a:r>
          </a:p>
          <a:p>
            <a:endParaRPr lang="en-US" altLang="zh-CN" sz="2400" dirty="0"/>
          </a:p>
          <a:p>
            <a:pPr marL="342900" indent="-342900">
              <a:buFont typeface="Arial" panose="020B0604020202020204" pitchFamily="34" charset="0"/>
              <a:buChar char="•"/>
            </a:pPr>
            <a:r>
              <a:rPr lang="en-US" altLang="zh-CN" sz="2400" dirty="0"/>
              <a:t>Interference with co-located applications.</a:t>
            </a:r>
          </a:p>
          <a:p>
            <a:r>
              <a:rPr lang="en-US" altLang="zh-CN" sz="2400" dirty="0"/>
              <a:t>	 The noisy-neighbor is a well-known problem in CPU-only applications, but</a:t>
            </a:r>
            <a:r>
              <a:rPr lang="zh-CN" altLang="en-US" sz="2400" dirty="0"/>
              <a:t> </a:t>
            </a:r>
            <a:r>
              <a:rPr lang="en-US" altLang="zh-CN" sz="2400" dirty="0"/>
              <a:t>it also affect accelerated network services.</a:t>
            </a:r>
            <a:endParaRPr lang="zh-CN" altLang="en-US" sz="2400" dirty="0"/>
          </a:p>
        </p:txBody>
      </p:sp>
    </p:spTree>
    <p:extLst>
      <p:ext uri="{BB962C8B-B14F-4D97-AF65-F5344CB8AC3E}">
        <p14:creationId xmlns:p14="http://schemas.microsoft.com/office/powerpoint/2010/main" val="2796241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Motivation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7</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304800" y="1247322"/>
            <a:ext cx="10678602" cy="830997"/>
          </a:xfrm>
          <a:prstGeom prst="rect">
            <a:avLst/>
          </a:prstGeom>
        </p:spPr>
        <p:txBody>
          <a:bodyPr wrap="square">
            <a:spAutoFit/>
          </a:bodyPr>
          <a:lstStyle/>
          <a:p>
            <a:endParaRPr lang="en-US" altLang="zh-CN" sz="2400" dirty="0"/>
          </a:p>
          <a:p>
            <a:pPr marL="342900" indent="-342900">
              <a:buFont typeface="Wingdings" panose="05000000000000000000" pitchFamily="2" charset="2"/>
              <a:buChar char="l"/>
            </a:pPr>
            <a:endParaRPr lang="zh-CN" altLang="en-US" sz="2400" dirty="0"/>
          </a:p>
        </p:txBody>
      </p:sp>
      <p:sp>
        <p:nvSpPr>
          <p:cNvPr id="2" name="矩形 1">
            <a:extLst>
              <a:ext uri="{FF2B5EF4-FFF2-40B4-BE49-F238E27FC236}">
                <a16:creationId xmlns:a16="http://schemas.microsoft.com/office/drawing/2014/main" id="{B59BA88E-9A91-439A-8AA5-7FB23216F1BA}"/>
              </a:ext>
            </a:extLst>
          </p:cNvPr>
          <p:cNvSpPr/>
          <p:nvPr/>
        </p:nvSpPr>
        <p:spPr>
          <a:xfrm>
            <a:off x="438150" y="1247322"/>
            <a:ext cx="11220450" cy="4739759"/>
          </a:xfrm>
          <a:prstGeom prst="rect">
            <a:avLst/>
          </a:prstGeom>
        </p:spPr>
        <p:txBody>
          <a:bodyPr wrap="square">
            <a:spAutoFit/>
          </a:bodyPr>
          <a:lstStyle/>
          <a:p>
            <a:r>
              <a:rPr lang="en-US" altLang="zh-CN" sz="2400" b="1" dirty="0"/>
              <a:t>Limitations of the GPU-centric server design</a:t>
            </a:r>
          </a:p>
          <a:p>
            <a:endParaRPr lang="en-US" altLang="zh-CN" sz="1400" b="1" dirty="0"/>
          </a:p>
          <a:p>
            <a:r>
              <a:rPr lang="en-US" altLang="zh-CN" sz="2400" dirty="0"/>
              <a:t>The GPU-centric design enables higher performance in certain workloads, is more efficient and easier to program than the traditional CPU-driven approach. But there are several challenges:</a:t>
            </a:r>
          </a:p>
          <a:p>
            <a:endParaRPr lang="en-US" altLang="zh-CN" sz="2400" dirty="0"/>
          </a:p>
          <a:p>
            <a:pPr marL="800100" lvl="1" indent="-342900">
              <a:buFont typeface="Arial" panose="020B0604020202020204" pitchFamily="34" charset="0"/>
              <a:buChar char="•"/>
            </a:pPr>
            <a:r>
              <a:rPr lang="en-US" altLang="zh-CN" sz="2400" dirty="0"/>
              <a:t>Accelerators are usually inefficient at executing control-intensive logic.</a:t>
            </a:r>
          </a:p>
          <a:p>
            <a:pPr marL="800100" lvl="1" indent="-342900">
              <a:buFont typeface="Arial" panose="020B0604020202020204" pitchFamily="34" charset="0"/>
              <a:buChar char="•"/>
            </a:pPr>
            <a:r>
              <a:rPr lang="en-US" altLang="zh-CN" sz="2400" dirty="0"/>
              <a:t>Accelerator-side complex I/O layers put additional pressure on hardware resources, such as registers.</a:t>
            </a:r>
          </a:p>
          <a:p>
            <a:pPr marL="800100" lvl="1" indent="-342900">
              <a:buFont typeface="Arial" panose="020B0604020202020204" pitchFamily="34" charset="0"/>
              <a:buChar char="•"/>
            </a:pPr>
            <a:r>
              <a:rPr lang="en-US" altLang="zh-CN" sz="2400" dirty="0"/>
              <a:t>Most of these works require Infiniband transport to connect to the service running on the GPU, and do not support UDP/TCP.</a:t>
            </a:r>
          </a:p>
          <a:p>
            <a:pPr marL="800100" lvl="1" indent="-342900">
              <a:buFont typeface="Arial" panose="020B0604020202020204" pitchFamily="34" charset="0"/>
              <a:buChar char="•"/>
            </a:pPr>
            <a:r>
              <a:rPr lang="en-US" altLang="zh-CN" sz="2400" dirty="0"/>
              <a:t>Last, the majority of these works require a few host CPU cores to operate the GPU-side network I/O.</a:t>
            </a:r>
            <a:endParaRPr lang="zh-CN" altLang="en-US" sz="2400" dirty="0"/>
          </a:p>
        </p:txBody>
      </p:sp>
    </p:spTree>
    <p:extLst>
      <p:ext uri="{BB962C8B-B14F-4D97-AF65-F5344CB8AC3E}">
        <p14:creationId xmlns:p14="http://schemas.microsoft.com/office/powerpoint/2010/main" val="27424822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8</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304800" y="1247322"/>
            <a:ext cx="10678602" cy="830997"/>
          </a:xfrm>
          <a:prstGeom prst="rect">
            <a:avLst/>
          </a:prstGeom>
        </p:spPr>
        <p:txBody>
          <a:bodyPr wrap="square">
            <a:spAutoFit/>
          </a:bodyPr>
          <a:lstStyle/>
          <a:p>
            <a:endParaRPr lang="en-US" altLang="zh-CN" sz="2400" dirty="0"/>
          </a:p>
          <a:p>
            <a:pPr marL="342900" indent="-342900">
              <a:buFont typeface="Wingdings" panose="05000000000000000000" pitchFamily="2" charset="2"/>
              <a:buChar char="l"/>
            </a:pPr>
            <a:endParaRPr lang="zh-CN" altLang="en-US" sz="2400" dirty="0"/>
          </a:p>
        </p:txBody>
      </p:sp>
      <p:sp>
        <p:nvSpPr>
          <p:cNvPr id="2" name="矩形 1">
            <a:extLst>
              <a:ext uri="{FF2B5EF4-FFF2-40B4-BE49-F238E27FC236}">
                <a16:creationId xmlns:a16="http://schemas.microsoft.com/office/drawing/2014/main" id="{B59BA88E-9A91-439A-8AA5-7FB23216F1BA}"/>
              </a:ext>
            </a:extLst>
          </p:cNvPr>
          <p:cNvSpPr/>
          <p:nvPr/>
        </p:nvSpPr>
        <p:spPr>
          <a:xfrm>
            <a:off x="304800" y="1247322"/>
            <a:ext cx="5238750" cy="4585871"/>
          </a:xfrm>
          <a:prstGeom prst="rect">
            <a:avLst/>
          </a:prstGeom>
        </p:spPr>
        <p:txBody>
          <a:bodyPr wrap="square">
            <a:spAutoFit/>
          </a:bodyPr>
          <a:lstStyle/>
          <a:p>
            <a:r>
              <a:rPr lang="en-US" altLang="zh-CN" sz="2400" b="1" dirty="0"/>
              <a:t>System overview</a:t>
            </a:r>
          </a:p>
          <a:p>
            <a:endParaRPr lang="en-US" altLang="zh-CN" sz="1400" b="1" dirty="0"/>
          </a:p>
          <a:p>
            <a:endParaRPr lang="en-US" altLang="zh-CN" sz="1400" b="1" dirty="0"/>
          </a:p>
          <a:p>
            <a:r>
              <a:rPr lang="en-US" altLang="zh-CN" sz="2400" dirty="0"/>
              <a:t>An accelerated network service runs on accelerators located in one or multiple physical machines. </a:t>
            </a:r>
          </a:p>
          <a:p>
            <a:endParaRPr lang="en-US" altLang="zh-CN" sz="2400" dirty="0"/>
          </a:p>
          <a:p>
            <a:r>
              <a:rPr lang="en-US" altLang="zh-CN" sz="2400" dirty="0"/>
              <a:t>The SNIC runs a generic network server which serves as a frontend for the network service; </a:t>
            </a:r>
          </a:p>
          <a:p>
            <a:endParaRPr lang="en-US" altLang="zh-CN" sz="2400" dirty="0"/>
          </a:p>
          <a:p>
            <a:r>
              <a:rPr lang="en-US" altLang="zh-CN" sz="2400" dirty="0"/>
              <a:t>All the clients connect to the service via the standard TCP/UDP protocol.</a:t>
            </a:r>
            <a:endParaRPr lang="zh-CN" altLang="en-US" sz="2400" dirty="0"/>
          </a:p>
        </p:txBody>
      </p:sp>
      <p:pic>
        <p:nvPicPr>
          <p:cNvPr id="5" name="图片 4">
            <a:extLst>
              <a:ext uri="{FF2B5EF4-FFF2-40B4-BE49-F238E27FC236}">
                <a16:creationId xmlns:a16="http://schemas.microsoft.com/office/drawing/2014/main" id="{1F5858E8-A125-4D90-B7E5-90365E135F31}"/>
              </a:ext>
            </a:extLst>
          </p:cNvPr>
          <p:cNvPicPr>
            <a:picLocks noChangeAspect="1"/>
          </p:cNvPicPr>
          <p:nvPr/>
        </p:nvPicPr>
        <p:blipFill>
          <a:blip r:embed="rId3"/>
          <a:stretch>
            <a:fillRect/>
          </a:stretch>
        </p:blipFill>
        <p:spPr>
          <a:xfrm>
            <a:off x="5644101" y="1384328"/>
            <a:ext cx="6314286" cy="5142857"/>
          </a:xfrm>
          <a:prstGeom prst="rect">
            <a:avLst/>
          </a:prstGeom>
        </p:spPr>
      </p:pic>
    </p:spTree>
    <p:extLst>
      <p:ext uri="{BB962C8B-B14F-4D97-AF65-F5344CB8AC3E}">
        <p14:creationId xmlns:p14="http://schemas.microsoft.com/office/powerpoint/2010/main" val="3628084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7C7A3EA-0C0B-4FBC-8902-43B80AF66410}"/>
              </a:ext>
            </a:extLst>
          </p:cNvPr>
          <p:cNvSpPr>
            <a:spLocks noGrp="1"/>
          </p:cNvSpPr>
          <p:nvPr>
            <p:ph type="title"/>
          </p:nvPr>
        </p:nvSpPr>
        <p:spPr>
          <a:xfrm>
            <a:off x="0" y="189874"/>
            <a:ext cx="12192000" cy="684114"/>
          </a:xfrm>
        </p:spPr>
        <p:txBody>
          <a:bodyPr>
            <a:normAutofit/>
          </a:bodyPr>
          <a:lstStyle/>
          <a:p>
            <a:pPr algn="l"/>
            <a:r>
              <a:rPr lang="en-US" altLang="zh-CN" dirty="0">
                <a:solidFill>
                  <a:schemeClr val="tx1"/>
                </a:solidFill>
                <a:latin typeface="+mj-ea"/>
                <a:ea typeface="+mj-ea"/>
              </a:rPr>
              <a:t>Design</a:t>
            </a:r>
            <a:endParaRPr lang="zh-CN" altLang="en-US" dirty="0">
              <a:solidFill>
                <a:schemeClr val="tx1"/>
              </a:solidFill>
              <a:latin typeface="+mj-ea"/>
              <a:ea typeface="+mj-ea"/>
            </a:endParaRPr>
          </a:p>
        </p:txBody>
      </p:sp>
      <p:sp>
        <p:nvSpPr>
          <p:cNvPr id="4" name="灯片编号占位符 3">
            <a:extLst>
              <a:ext uri="{FF2B5EF4-FFF2-40B4-BE49-F238E27FC236}">
                <a16:creationId xmlns:a16="http://schemas.microsoft.com/office/drawing/2014/main" id="{F9D16610-8F20-48DE-874E-30D25E9659AD}"/>
              </a:ext>
            </a:extLst>
          </p:cNvPr>
          <p:cNvSpPr>
            <a:spLocks noGrp="1"/>
          </p:cNvSpPr>
          <p:nvPr>
            <p:ph type="sldNum" sz="quarter" idx="10"/>
          </p:nvPr>
        </p:nvSpPr>
        <p:spPr/>
        <p:txBody>
          <a:bodyPr/>
          <a:lstStyle/>
          <a:p>
            <a:fld id="{4235D990-D27F-4F2C-9FEA-C8DF9BEEB4E2}" type="slidenum">
              <a:rPr lang="zh-CN" altLang="en-US" smtClean="0"/>
              <a:t>9</a:t>
            </a:fld>
            <a:endParaRPr lang="zh-CN" altLang="en-US" dirty="0"/>
          </a:p>
        </p:txBody>
      </p:sp>
      <p:sp>
        <p:nvSpPr>
          <p:cNvPr id="6" name="矩形 5">
            <a:extLst>
              <a:ext uri="{FF2B5EF4-FFF2-40B4-BE49-F238E27FC236}">
                <a16:creationId xmlns:a16="http://schemas.microsoft.com/office/drawing/2014/main" id="{B931932C-4DEB-47F9-9BB6-2EAD011F2A9C}"/>
              </a:ext>
            </a:extLst>
          </p:cNvPr>
          <p:cNvSpPr/>
          <p:nvPr/>
        </p:nvSpPr>
        <p:spPr>
          <a:xfrm>
            <a:off x="304800" y="1247322"/>
            <a:ext cx="10678602" cy="830997"/>
          </a:xfrm>
          <a:prstGeom prst="rect">
            <a:avLst/>
          </a:prstGeom>
        </p:spPr>
        <p:txBody>
          <a:bodyPr wrap="square">
            <a:spAutoFit/>
          </a:bodyPr>
          <a:lstStyle/>
          <a:p>
            <a:endParaRPr lang="en-US" altLang="zh-CN" sz="2400" dirty="0"/>
          </a:p>
          <a:p>
            <a:pPr marL="342900" indent="-342900">
              <a:buFont typeface="Wingdings" panose="05000000000000000000" pitchFamily="2" charset="2"/>
              <a:buChar char="l"/>
            </a:pPr>
            <a:endParaRPr lang="zh-CN" altLang="en-US" sz="2400" dirty="0"/>
          </a:p>
        </p:txBody>
      </p:sp>
      <p:sp>
        <p:nvSpPr>
          <p:cNvPr id="2" name="矩形 1">
            <a:extLst>
              <a:ext uri="{FF2B5EF4-FFF2-40B4-BE49-F238E27FC236}">
                <a16:creationId xmlns:a16="http://schemas.microsoft.com/office/drawing/2014/main" id="{B59BA88E-9A91-439A-8AA5-7FB23216F1BA}"/>
              </a:ext>
            </a:extLst>
          </p:cNvPr>
          <p:cNvSpPr/>
          <p:nvPr/>
        </p:nvSpPr>
        <p:spPr>
          <a:xfrm>
            <a:off x="304800" y="902110"/>
            <a:ext cx="11582400" cy="5539978"/>
          </a:xfrm>
          <a:prstGeom prst="rect">
            <a:avLst/>
          </a:prstGeom>
        </p:spPr>
        <p:txBody>
          <a:bodyPr wrap="square">
            <a:spAutoFit/>
          </a:bodyPr>
          <a:lstStyle/>
          <a:p>
            <a:r>
              <a:rPr lang="en-US" altLang="zh-CN" sz="2400" b="1" dirty="0"/>
              <a:t>Provide accelerator-side network I/O.</a:t>
            </a:r>
          </a:p>
          <a:p>
            <a:r>
              <a:rPr lang="en-US" altLang="zh-CN" sz="2400" dirty="0"/>
              <a:t>	Lynx provides network I/O API directly from the accelerator-resident </a:t>
            </a:r>
            <a:r>
              <a:rPr lang="en-US" altLang="zh-CN" sz="2400" dirty="0" err="1"/>
              <a:t>code.Thus</a:t>
            </a:r>
            <a:r>
              <a:rPr lang="en-US" altLang="zh-CN" sz="2400" dirty="0"/>
              <a:t>, the accelerator can receive and send data.</a:t>
            </a:r>
          </a:p>
          <a:p>
            <a:endParaRPr lang="en-US" altLang="zh-CN" sz="1400" dirty="0"/>
          </a:p>
          <a:p>
            <a:r>
              <a:rPr lang="en-US" altLang="zh-CN" sz="2400" b="1" dirty="0"/>
              <a:t>Avoid running generic server and dispatching logic on accelerators.</a:t>
            </a:r>
          </a:p>
          <a:p>
            <a:r>
              <a:rPr lang="en-US" altLang="zh-CN" sz="2400" dirty="0"/>
              <a:t>	Lynx accelerators use a lightweight shim layer with minimal resource demands that can be easily implemented in hardware or software and ported across different accelerators.</a:t>
            </a:r>
          </a:p>
          <a:p>
            <a:r>
              <a:rPr lang="en-US" altLang="zh-CN" sz="1400" dirty="0"/>
              <a:t>	</a:t>
            </a:r>
          </a:p>
          <a:p>
            <a:r>
              <a:rPr lang="en-US" altLang="zh-CN" sz="2400" b="1" dirty="0"/>
              <a:t>Offload accelerator I/O layer to SNIC.</a:t>
            </a:r>
          </a:p>
          <a:p>
            <a:r>
              <a:rPr lang="en-US" altLang="zh-CN" sz="2400" dirty="0"/>
              <a:t>	Lynx moves the network processing and accelerator management tasks to the SNIC, thereby freeing both the CPU and the accelerators.</a:t>
            </a:r>
          </a:p>
          <a:p>
            <a:endParaRPr lang="en-US" altLang="zh-CN" sz="1400" dirty="0"/>
          </a:p>
          <a:p>
            <a:r>
              <a:rPr lang="en-US" altLang="zh-CN" sz="2400" b="1" dirty="0"/>
              <a:t>Maintain portability across accelerators.</a:t>
            </a:r>
          </a:p>
          <a:p>
            <a:r>
              <a:rPr lang="en-US" altLang="zh-CN" sz="2400" b="1" dirty="0"/>
              <a:t>	</a:t>
            </a:r>
            <a:r>
              <a:rPr lang="en-US" altLang="zh-CN" sz="2400" dirty="0"/>
              <a:t>Lynx SNIC does not run accelerator-specific code, so Lynx can easily add support for new accelerators.</a:t>
            </a:r>
          </a:p>
        </p:txBody>
      </p:sp>
    </p:spTree>
    <p:extLst>
      <p:ext uri="{BB962C8B-B14F-4D97-AF65-F5344CB8AC3E}">
        <p14:creationId xmlns:p14="http://schemas.microsoft.com/office/powerpoint/2010/main" val="53353004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20274</TotalTime>
  <Words>4750</Words>
  <Application>Microsoft Office PowerPoint</Application>
  <PresentationFormat>宽屏</PresentationFormat>
  <Paragraphs>309</Paragraphs>
  <Slides>21</Slides>
  <Notes>21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21</vt:i4>
      </vt:variant>
    </vt:vector>
  </HeadingPairs>
  <TitlesOfParts>
    <vt:vector size="30" baseType="lpstr">
      <vt:lpstr>等线</vt:lpstr>
      <vt:lpstr>黑体</vt:lpstr>
      <vt:lpstr>微软雅黑</vt:lpstr>
      <vt:lpstr>Arial</vt:lpstr>
      <vt:lpstr>Arial Black</vt:lpstr>
      <vt:lpstr>Franklin Gothic Book</vt:lpstr>
      <vt:lpstr>Times New Roman</vt:lpstr>
      <vt:lpstr>Wingdings</vt:lpstr>
      <vt:lpstr>Crop</vt:lpstr>
      <vt:lpstr>PowerPoint 演示文稿</vt:lpstr>
      <vt:lpstr>Introduction</vt:lpstr>
      <vt:lpstr>Introduction</vt:lpstr>
      <vt:lpstr>Background</vt:lpstr>
      <vt:lpstr>Motivation</vt:lpstr>
      <vt:lpstr>Motivation</vt:lpstr>
      <vt:lpstr>Motivation</vt:lpstr>
      <vt:lpstr>Design</vt:lpstr>
      <vt:lpstr>Design</vt:lpstr>
      <vt:lpstr>Design</vt:lpstr>
      <vt:lpstr>Design</vt:lpstr>
      <vt:lpstr>Design</vt:lpstr>
      <vt:lpstr>Design</vt:lpstr>
      <vt:lpstr>Implementation--Lynx on Bluefield</vt:lpstr>
      <vt:lpstr>Implementation--Lynx on Bluefield</vt:lpstr>
      <vt:lpstr> Evaluation</vt:lpstr>
      <vt:lpstr> Evaluation</vt:lpstr>
      <vt:lpstr> Evaluation</vt:lpstr>
      <vt:lpstr> Evaluation</vt:lpstr>
      <vt:lpstr> Evaluation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Exploration for Multiple Level Cell based Non-volatile FPGAs</dc:title>
  <dc:creator>sdu_lk</dc:creator>
  <cp:lastModifiedBy>郭瀚文</cp:lastModifiedBy>
  <cp:revision>1787</cp:revision>
  <cp:lastPrinted>2021-05-18T05:46:40Z</cp:lastPrinted>
  <dcterms:created xsi:type="dcterms:W3CDTF">2017-10-16T12:06:00Z</dcterms:created>
  <dcterms:modified xsi:type="dcterms:W3CDTF">2022-07-20T05:52:29Z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